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6" r:id="rId9"/>
    <p:sldId id="265" r:id="rId10"/>
    <p:sldId id="267" r:id="rId11"/>
    <p:sldId id="269" r:id="rId12"/>
    <p:sldId id="268" r:id="rId13"/>
    <p:sldId id="264" r:id="rId14"/>
    <p:sldId id="257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D1DA-CD78-41F8-B202-022353A3B58F}" type="datetimeFigureOut">
              <a:rPr lang="es-ES" smtClean="0"/>
              <a:t>01/05/2018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2A44-D93E-41EB-806B-E791CE2C1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7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D1DA-CD78-41F8-B202-022353A3B58F}" type="datetimeFigureOut">
              <a:rPr lang="es-ES" smtClean="0"/>
              <a:t>01/05/2018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2A44-D93E-41EB-806B-E791CE2C1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6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D1DA-CD78-41F8-B202-022353A3B58F}" type="datetimeFigureOut">
              <a:rPr lang="es-ES" smtClean="0"/>
              <a:t>01/05/2018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2A44-D93E-41EB-806B-E791CE2C1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60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D1DA-CD78-41F8-B202-022353A3B58F}" type="datetimeFigureOut">
              <a:rPr lang="es-ES" smtClean="0"/>
              <a:t>01/05/2018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2A44-D93E-41EB-806B-E791CE2C1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18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D1DA-CD78-41F8-B202-022353A3B58F}" type="datetimeFigureOut">
              <a:rPr lang="es-ES" smtClean="0"/>
              <a:t>01/05/2018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2A44-D93E-41EB-806B-E791CE2C1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02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D1DA-CD78-41F8-B202-022353A3B58F}" type="datetimeFigureOut">
              <a:rPr lang="es-ES" smtClean="0"/>
              <a:t>01/05/2018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2A44-D93E-41EB-806B-E791CE2C1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57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D1DA-CD78-41F8-B202-022353A3B58F}" type="datetimeFigureOut">
              <a:rPr lang="es-ES" smtClean="0"/>
              <a:t>01/05/2018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2A44-D93E-41EB-806B-E791CE2C1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87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D1DA-CD78-41F8-B202-022353A3B58F}" type="datetimeFigureOut">
              <a:rPr lang="es-ES" smtClean="0"/>
              <a:t>01/05/2018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2A44-D93E-41EB-806B-E791CE2C1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77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D1DA-CD78-41F8-B202-022353A3B58F}" type="datetimeFigureOut">
              <a:rPr lang="es-ES" smtClean="0"/>
              <a:t>01/05/2018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2A44-D93E-41EB-806B-E791CE2C1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00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D1DA-CD78-41F8-B202-022353A3B58F}" type="datetimeFigureOut">
              <a:rPr lang="es-ES" smtClean="0"/>
              <a:t>01/05/2018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2A44-D93E-41EB-806B-E791CE2C1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6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D1DA-CD78-41F8-B202-022353A3B58F}" type="datetimeFigureOut">
              <a:rPr lang="es-ES" smtClean="0"/>
              <a:t>01/05/2018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2A44-D93E-41EB-806B-E791CE2C1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2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D1DA-CD78-41F8-B202-022353A3B58F}" type="datetimeFigureOut">
              <a:rPr lang="es-ES" smtClean="0"/>
              <a:t>01/05/2018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92A44-D93E-41EB-806B-E791CE2C1B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1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03716"/>
            <a:ext cx="9144000" cy="3826413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Structured Educational Visits in Finland</a:t>
            </a:r>
            <a:r>
              <a:rPr lang="en-US" b="1" dirty="0" smtClean="0">
                <a:latin typeface="Candara" panose="020E0502030303020204" pitchFamily="34" charset="0"/>
              </a:rPr>
              <a:t/>
            </a:r>
            <a:br>
              <a:rPr lang="en-US" b="1" dirty="0" smtClean="0">
                <a:latin typeface="Candara" panose="020E0502030303020204" pitchFamily="34" charset="0"/>
              </a:rPr>
            </a:br>
            <a:endParaRPr lang="es-ES" dirty="0">
              <a:latin typeface="Candara" panose="020E0502030303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0686" y="5627076"/>
            <a:ext cx="4957313" cy="886265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</a:rPr>
              <a:t>Pilar Jiménez Calvo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Abril 2018</a:t>
            </a:r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5121" y="201224"/>
            <a:ext cx="10515600" cy="773562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Curiosidades materias</a:t>
            </a:r>
            <a:endParaRPr lang="es-E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53683" y="1285336"/>
            <a:ext cx="11550770" cy="52793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 Aunque un 20% de la población se declara ateo, la religión se sigue impartiendo en el aula. </a:t>
            </a:r>
            <a:r>
              <a:rPr lang="es-ES" b="1" dirty="0" smtClean="0">
                <a:latin typeface="Candara" panose="020E0502030303020204" pitchFamily="34" charset="0"/>
              </a:rPr>
              <a:t>Todas las religiones.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 En EF separan a los chicos y a las chicas. La tienen a la misma hora y a veces se mezclan.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 Los libros sirven para tres años (año 7 a año 9)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 Con el nuevo currículo las materias desaparecen y trabajarán por competencias.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49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5121" y="201224"/>
            <a:ext cx="10515600" cy="773562"/>
          </a:xfrm>
        </p:spPr>
        <p:txBody>
          <a:bodyPr/>
          <a:lstStyle/>
          <a:p>
            <a:r>
              <a:rPr lang="es-E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Saarnilaakson</a:t>
            </a:r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koulu</a:t>
            </a:r>
            <a:endParaRPr lang="es-E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39" y="3740388"/>
            <a:ext cx="3846265" cy="288469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2" y="176842"/>
            <a:ext cx="4051539" cy="30386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5" y="1280127"/>
            <a:ext cx="4194688" cy="314601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1624" y="1319941"/>
            <a:ext cx="2428969" cy="182172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0" y="4578557"/>
            <a:ext cx="2512415" cy="21956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85" y="4807808"/>
            <a:ext cx="2584703" cy="196306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9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5121" y="201224"/>
            <a:ext cx="10515600" cy="773562"/>
          </a:xfrm>
        </p:spPr>
        <p:txBody>
          <a:bodyPr/>
          <a:lstStyle/>
          <a:p>
            <a:r>
              <a:rPr lang="es-E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Hiidenkiven</a:t>
            </a:r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peruskoulu</a:t>
            </a:r>
            <a:endParaRPr lang="es-E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8755" y="4194831"/>
            <a:ext cx="2097733" cy="15733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3" y="1061049"/>
            <a:ext cx="4460165" cy="33451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36" y="347214"/>
            <a:ext cx="1687901" cy="126592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46014" y="687037"/>
            <a:ext cx="4116082" cy="30870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68909" y="4731621"/>
            <a:ext cx="2341421" cy="17560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59" y="4725868"/>
            <a:ext cx="2646469" cy="205449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34" y="1953881"/>
            <a:ext cx="1972573" cy="147943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" y="4663415"/>
            <a:ext cx="2351018" cy="17632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2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5121" y="201224"/>
            <a:ext cx="10515600" cy="773562"/>
          </a:xfrm>
        </p:spPr>
        <p:txBody>
          <a:bodyPr/>
          <a:lstStyle/>
          <a:p>
            <a:r>
              <a:rPr lang="es-E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Mainingin</a:t>
            </a:r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koulu</a:t>
            </a:r>
            <a:endParaRPr lang="es-E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52" y="284253"/>
            <a:ext cx="2078119" cy="155858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154" y="101244"/>
            <a:ext cx="3147469" cy="23606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3" y="1108361"/>
            <a:ext cx="3563108" cy="26723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77" y="3261947"/>
            <a:ext cx="3270737" cy="24530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4268" y="1617785"/>
            <a:ext cx="2180492" cy="16353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2" y="4280186"/>
            <a:ext cx="3050224" cy="22876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92" y="3798278"/>
            <a:ext cx="3754316" cy="28157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2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59260" y="4399472"/>
            <a:ext cx="6257865" cy="2251494"/>
          </a:xfrm>
        </p:spPr>
        <p:txBody>
          <a:bodyPr>
            <a:normAutofit/>
          </a:bodyPr>
          <a:lstStyle/>
          <a:p>
            <a:pPr algn="ctr"/>
            <a:r>
              <a:rPr lang="es-ES" sz="11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Kiitos</a:t>
            </a:r>
            <a:r>
              <a:rPr lang="es-ES" sz="11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!</a:t>
            </a:r>
            <a:endParaRPr lang="es-ES" sz="11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0" y="556164"/>
            <a:ext cx="11550769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5121" y="201224"/>
            <a:ext cx="10515600" cy="773562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Programa</a:t>
            </a:r>
            <a:endParaRPr lang="es-E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" y="1246616"/>
            <a:ext cx="10748513" cy="5317697"/>
          </a:xfrm>
        </p:spPr>
      </p:pic>
    </p:spTree>
    <p:extLst>
      <p:ext uri="{BB962C8B-B14F-4D97-AF65-F5344CB8AC3E}">
        <p14:creationId xmlns:p14="http://schemas.microsoft.com/office/powerpoint/2010/main" val="14599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5121" y="201224"/>
            <a:ext cx="10515600" cy="773562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Unos datos…</a:t>
            </a:r>
            <a:endParaRPr lang="es-E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30" y="112144"/>
            <a:ext cx="4578438" cy="6556236"/>
          </a:xfrm>
        </p:spPr>
      </p:pic>
      <p:sp>
        <p:nvSpPr>
          <p:cNvPr id="3" name="CuadroTexto 2"/>
          <p:cNvSpPr txBox="1"/>
          <p:nvPr/>
        </p:nvSpPr>
        <p:spPr>
          <a:xfrm>
            <a:off x="1164566" y="2536166"/>
            <a:ext cx="4390845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España:</a:t>
            </a:r>
          </a:p>
          <a:p>
            <a:endParaRPr lang="es-ES" sz="2400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r>
              <a:rPr lang="es-ES" sz="24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Población: </a:t>
            </a:r>
            <a:r>
              <a:rPr lang="es-E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46.549.045</a:t>
            </a:r>
            <a:r>
              <a:rPr lang="es-ES" sz="2400" dirty="0">
                <a:solidFill>
                  <a:srgbClr val="7030A0"/>
                </a:solidFill>
                <a:latin typeface="Candara" panose="020E0502030303020204" pitchFamily="34" charset="0"/>
              </a:rPr>
              <a:t> </a:t>
            </a:r>
            <a:r>
              <a:rPr lang="es-ES" sz="24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personas</a:t>
            </a:r>
          </a:p>
          <a:p>
            <a:endParaRPr lang="es-ES" sz="2400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r>
              <a:rPr lang="es-ES" sz="24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Superficie: </a:t>
            </a:r>
            <a:r>
              <a:rPr lang="es-E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505.940</a:t>
            </a:r>
            <a:r>
              <a:rPr lang="es-ES" sz="2400" dirty="0">
                <a:solidFill>
                  <a:srgbClr val="7030A0"/>
                </a:solidFill>
                <a:latin typeface="Candara" panose="020E0502030303020204" pitchFamily="34" charset="0"/>
              </a:rPr>
              <a:t> </a:t>
            </a:r>
            <a:r>
              <a:rPr lang="es-ES" sz="24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Km</a:t>
            </a:r>
            <a:r>
              <a:rPr lang="es-ES" sz="2400" baseline="300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2</a:t>
            </a:r>
          </a:p>
          <a:p>
            <a:endParaRPr lang="es-ES" sz="2400" baseline="30000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r>
              <a:rPr lang="es-ES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92</a:t>
            </a:r>
            <a:r>
              <a:rPr lang="es-ES" sz="2400" dirty="0">
                <a:solidFill>
                  <a:srgbClr val="7030A0"/>
                </a:solidFill>
                <a:latin typeface="Candara" panose="020E0502030303020204" pitchFamily="34" charset="0"/>
              </a:rPr>
              <a:t> habitantes por </a:t>
            </a:r>
            <a:r>
              <a:rPr lang="es-ES" sz="24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Km</a:t>
            </a:r>
            <a:r>
              <a:rPr lang="es-ES" sz="2400" baseline="300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2</a:t>
            </a:r>
          </a:p>
          <a:p>
            <a:endParaRPr lang="es-ES" sz="2400" baseline="30000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r>
              <a:rPr lang="es-ES" sz="2400" dirty="0">
                <a:solidFill>
                  <a:srgbClr val="7030A0"/>
                </a:solidFill>
                <a:latin typeface="Candara" panose="020E0502030303020204" pitchFamily="34" charset="0"/>
              </a:rPr>
              <a:t>PIB (PPA</a:t>
            </a:r>
            <a:r>
              <a:rPr lang="es-ES" sz="24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): </a:t>
            </a:r>
            <a:r>
              <a:rPr lang="es-ES" sz="24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31,82</a:t>
            </a:r>
            <a:r>
              <a:rPr lang="es-ES" sz="24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 €</a:t>
            </a:r>
            <a:endParaRPr lang="es-ES" sz="2400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5121" y="201224"/>
            <a:ext cx="10515600" cy="773562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y un poco de Historia</a:t>
            </a:r>
            <a:endParaRPr lang="es-E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53683" y="1285336"/>
            <a:ext cx="11550770" cy="527936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Se separan de Suecia en 1809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Autonomía del Imperio Ruso desde 1809 a 1917. Se le da valor a la lengua finesa, les proporciona identidad. 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Independencia en 1917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Guerra civil en 1918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Crecimiento económico 1945 – 1991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Estado de bienestar (se fijan en el modelo sueco)</a:t>
            </a:r>
          </a:p>
          <a:p>
            <a:pPr marL="0" indent="0">
              <a:buNone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66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5121" y="201224"/>
            <a:ext cx="10515600" cy="773562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Sistema Educativo Finlandés</a:t>
            </a:r>
            <a:endParaRPr lang="es-E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25" y="1001792"/>
            <a:ext cx="7021901" cy="5796313"/>
          </a:xfrm>
        </p:spPr>
      </p:pic>
    </p:spTree>
    <p:extLst>
      <p:ext uri="{BB962C8B-B14F-4D97-AF65-F5344CB8AC3E}">
        <p14:creationId xmlns:p14="http://schemas.microsoft.com/office/powerpoint/2010/main" val="25510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5121" y="201224"/>
            <a:ext cx="10515600" cy="773562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Principios del Sistema Educativo</a:t>
            </a:r>
            <a:endParaRPr lang="es-E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53683" y="1285336"/>
            <a:ext cx="11550770" cy="52793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b="1" dirty="0" smtClean="0">
                <a:latin typeface="Candara" panose="020E0502030303020204" pitchFamily="34" charset="0"/>
              </a:rPr>
              <a:t> Igualdad de oportunidades para todos.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 smtClean="0">
                <a:latin typeface="Candara" panose="020E0502030303020204" pitchFamily="34" charset="0"/>
              </a:rPr>
              <a:t> Enseñanza gratuita a todos los niveles.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 smtClean="0">
                <a:latin typeface="Candara" panose="020E0502030303020204" pitchFamily="34" charset="0"/>
              </a:rPr>
              <a:t> No publican rankings de las escuelas. No hay competencia entre ellas.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b="1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 smtClean="0">
                <a:latin typeface="Candara" panose="020E0502030303020204" pitchFamily="34" charset="0"/>
              </a:rPr>
              <a:t> Responsabilidad, confianza y autonomía del alumno.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b="1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 smtClean="0">
                <a:latin typeface="Candara" panose="020E0502030303020204" pitchFamily="34" charset="0"/>
              </a:rPr>
              <a:t> Profesores valorados y respetados.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5121" y="201224"/>
            <a:ext cx="10515600" cy="773562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Curiosidades profesores</a:t>
            </a:r>
            <a:endParaRPr lang="es-E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53683" y="1285336"/>
            <a:ext cx="11550770" cy="52793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</a:t>
            </a:r>
            <a:r>
              <a:rPr lang="es-ES" b="1" dirty="0" smtClean="0">
                <a:latin typeface="Candara" panose="020E0502030303020204" pitchFamily="34" charset="0"/>
              </a:rPr>
              <a:t>Los profesores están muy bien preparados. </a:t>
            </a:r>
            <a:r>
              <a:rPr lang="es-ES" b="1" dirty="0" smtClean="0">
                <a:latin typeface="Candara" panose="020E0502030303020204" pitchFamily="34" charset="0"/>
              </a:rPr>
              <a:t>Pruebas difíciles, no todos las pasan. También están muy bien pagados.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 Dependiendo de la materia que impartan, dan más o menos horas.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 Los profesores no hacen guardias. Sustitutos al día siguiente.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 No hay inspectores. El sistema se basa en la confianza.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 El director contrata a los profesores. A las escuelas se les da una cantidad de dinero al año y de ahí pagan el sueldo de los profesores.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32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5121" y="201224"/>
            <a:ext cx="10515600" cy="773562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Salarios</a:t>
            </a:r>
            <a:endParaRPr lang="es-E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38" y="673400"/>
            <a:ext cx="7491795" cy="5278438"/>
          </a:xfrm>
        </p:spPr>
      </p:pic>
      <p:sp>
        <p:nvSpPr>
          <p:cNvPr id="3" name="CuadroTexto 2"/>
          <p:cNvSpPr txBox="1"/>
          <p:nvPr/>
        </p:nvSpPr>
        <p:spPr>
          <a:xfrm>
            <a:off x="664234" y="6288657"/>
            <a:ext cx="101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Candara" panose="020E0502030303020204" pitchFamily="34" charset="0"/>
              </a:rPr>
              <a:t>Fuente: Anna </a:t>
            </a:r>
            <a:r>
              <a:rPr lang="es-ES" i="1" dirty="0" err="1" smtClean="0">
                <a:latin typeface="Candara" panose="020E0502030303020204" pitchFamily="34" charset="0"/>
              </a:rPr>
              <a:t>Nolvi</a:t>
            </a:r>
            <a:r>
              <a:rPr lang="es-ES" i="1" dirty="0" smtClean="0">
                <a:latin typeface="Candara" panose="020E0502030303020204" pitchFamily="34" charset="0"/>
              </a:rPr>
              <a:t>. Senior </a:t>
            </a:r>
            <a:r>
              <a:rPr lang="es-ES" i="1" dirty="0" err="1" smtClean="0">
                <a:latin typeface="Candara" panose="020E0502030303020204" pitchFamily="34" charset="0"/>
              </a:rPr>
              <a:t>Lecturer</a:t>
            </a:r>
            <a:r>
              <a:rPr lang="es-ES" i="1" dirty="0" smtClean="0">
                <a:latin typeface="Candara" panose="020E0502030303020204" pitchFamily="34" charset="0"/>
              </a:rPr>
              <a:t> at Laurea </a:t>
            </a:r>
            <a:r>
              <a:rPr lang="es-ES" i="1" dirty="0" err="1" smtClean="0">
                <a:latin typeface="Candara" panose="020E0502030303020204" pitchFamily="34" charset="0"/>
              </a:rPr>
              <a:t>University</a:t>
            </a:r>
            <a:endParaRPr lang="es-ES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5121" y="201224"/>
            <a:ext cx="10515600" cy="773562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Curiosidades alumnos</a:t>
            </a:r>
            <a:endParaRPr lang="es-E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53683" y="1285336"/>
            <a:ext cx="11550770" cy="52793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</a:t>
            </a:r>
            <a:r>
              <a:rPr lang="es-ES" b="1" dirty="0" smtClean="0">
                <a:latin typeface="Candara" panose="020E0502030303020204" pitchFamily="34" charset="0"/>
              </a:rPr>
              <a:t>Son lo más importante de la escuela.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 No </a:t>
            </a:r>
            <a:r>
              <a:rPr lang="es-ES" b="1" dirty="0">
                <a:latin typeface="Candara" panose="020E0502030303020204" pitchFamily="34" charset="0"/>
              </a:rPr>
              <a:t>aprenden de memoria, aprenden dónde buscar la </a:t>
            </a:r>
            <a:r>
              <a:rPr lang="es-ES" b="1" dirty="0" smtClean="0">
                <a:latin typeface="Candara" panose="020E0502030303020204" pitchFamily="34" charset="0"/>
              </a:rPr>
              <a:t>información.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 Trabajan de forma colaborativa en grupos heterogéneos, diferente, </a:t>
            </a:r>
            <a:r>
              <a:rPr lang="es-ES" b="1" dirty="0">
                <a:latin typeface="Candara" panose="020E0502030303020204" pitchFamily="34" charset="0"/>
              </a:rPr>
              <a:t>raza, nivel académico</a:t>
            </a:r>
            <a:r>
              <a:rPr lang="es-ES" b="1" dirty="0" smtClean="0">
                <a:latin typeface="Candara" panose="020E0502030303020204" pitchFamily="34" charset="0"/>
              </a:rPr>
              <a:t>…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>
                <a:latin typeface="Candara" panose="020E0502030303020204" pitchFamily="34" charset="0"/>
              </a:rPr>
              <a:t> </a:t>
            </a:r>
            <a:r>
              <a:rPr lang="es-ES" b="1" dirty="0" smtClean="0">
                <a:latin typeface="Candara" panose="020E0502030303020204" pitchFamily="34" charset="0"/>
              </a:rPr>
              <a:t>Apenas hay abandono escolar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b="1" dirty="0" smtClean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Candara" panose="020E0502030303020204" pitchFamily="34" charset="0"/>
              </a:rPr>
              <a:t> Los alumnos van pasando de nivel. Cuando se detecta que no van alcanzando los objetivos, se refuerza a esos alumnos.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47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400</Words>
  <Application>Microsoft Office PowerPoint</Application>
  <PresentationFormat>Panorámica</PresentationFormat>
  <Paragraphs>74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Wingdings</vt:lpstr>
      <vt:lpstr>Tema de Office</vt:lpstr>
      <vt:lpstr>Structured Educational Visits in Finland </vt:lpstr>
      <vt:lpstr>Programa</vt:lpstr>
      <vt:lpstr>Unos datos…</vt:lpstr>
      <vt:lpstr> y un poco de Historia</vt:lpstr>
      <vt:lpstr>Sistema Educativo Finlandés</vt:lpstr>
      <vt:lpstr>Principios del Sistema Educativo</vt:lpstr>
      <vt:lpstr>Curiosidades profesores</vt:lpstr>
      <vt:lpstr>Salarios</vt:lpstr>
      <vt:lpstr>Curiosidades alumnos</vt:lpstr>
      <vt:lpstr>Curiosidades materias</vt:lpstr>
      <vt:lpstr>Saarnilaakson koulu</vt:lpstr>
      <vt:lpstr>Hiidenkiven peruskoulu</vt:lpstr>
      <vt:lpstr>Mainingin koulu</vt:lpstr>
      <vt:lpstr>Kiitos!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Structured Educational Visits in Finland</dc:title>
  <dc:creator>Alfredo Sancho Guardia</dc:creator>
  <cp:revision>23</cp:revision>
  <dcterms:created xsi:type="dcterms:W3CDTF">2018-04-30T11:19:33Z</dcterms:created>
  <dcterms:modified xsi:type="dcterms:W3CDTF">2018-05-02T00:20:53Z</dcterms:modified>
</cp:coreProperties>
</file>