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8" r:id="rId4"/>
    <p:sldId id="263" r:id="rId5"/>
    <p:sldId id="259" r:id="rId6"/>
    <p:sldId id="260" r:id="rId7"/>
    <p:sldId id="264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285C1-6BC1-4B84-BFF6-5554F41C89CC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83EF1-50C0-4DDD-ACA3-605823FDD9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3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64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496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19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494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801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52AD0-2AED-43BB-85A3-6C7729FE2E9F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734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4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48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33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257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48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339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3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86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23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06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20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56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88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694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22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44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69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20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96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16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7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185B-BC2C-48A2-9317-F1BDBB16F902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8659-5CAA-4347-884E-4A2598F732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1E08-4C18-43D1-BD32-083D7DB069C4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2A9A-A361-4452-B12E-A0B8AA129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80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educaragon.org/files/Folleto%20FPB%C3%A1sica_2017-2018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204"/>
            <a:ext cx="9144000" cy="613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6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90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Requisitos</a:t>
            </a: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76429" y="1484784"/>
            <a:ext cx="741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 acceso a los ciclos de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Formación Profesional Básica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requerirá el cumplimiento simultáneo de las siguientes condiciones: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Tener cumplidos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quince años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o cumplirlos durante el año natural en curso, y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 superar los diecisiete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años de edad en el momento del acceso o durante el año natural en curso.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Haber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cursado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el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primer ciclo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 Educación Secundaria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Obligatoria o,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excepcionalmente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haber cursado el segundo curso de la Educación Secundaria Obligatoria.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Haber sido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propuesto por el equipo docente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los padres, madres o tutores legales para su incorporación.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90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lang="es-ES_tradnl" sz="3600" b="1" dirty="0">
                <a:solidFill>
                  <a:prstClr val="black"/>
                </a:solidFill>
                <a:latin typeface="Calibri"/>
              </a:rPr>
              <a:t>Baremo de acceso</a:t>
            </a:r>
            <a:endParaRPr kumimoji="0" lang="es-ES_tradn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76429" y="1962957"/>
            <a:ext cx="741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lvl="2" indent="-457200" algn="just" defTabSz="914400">
              <a:buFont typeface="+mj-lt"/>
              <a:buAutoNum type="arabicPeriod"/>
              <a:defRPr/>
            </a:pPr>
            <a:r>
              <a:rPr lang="es-ES" sz="2000" dirty="0">
                <a:solidFill>
                  <a:prstClr val="black"/>
                </a:solidFill>
                <a:latin typeface="Arial" charset="0"/>
              </a:rPr>
              <a:t>Alumnos que hayan cursado 4º ESO</a:t>
            </a:r>
          </a:p>
          <a:p>
            <a:pPr marL="1371600" lvl="2" indent="-457200" algn="just" defTabSz="914400">
              <a:buFont typeface="+mj-lt"/>
              <a:buAutoNum type="arabicPeriod"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Alumnos que hayan cursado 3º ESO</a:t>
            </a:r>
          </a:p>
          <a:p>
            <a:pPr marL="1371600" lvl="2" indent="-457200" algn="just" defTabSz="914400">
              <a:buFont typeface="+mj-lt"/>
              <a:buAutoNum type="arabicPeriod"/>
              <a:defRPr/>
            </a:pPr>
            <a:r>
              <a:rPr lang="es-ES" sz="2000" dirty="0">
                <a:solidFill>
                  <a:prstClr val="black"/>
                </a:solidFill>
                <a:latin typeface="Arial" charset="0"/>
              </a:rPr>
              <a:t>Alumnos que hayan cursado 2º ESO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prstClr val="black"/>
                </a:solidFill>
                <a:latin typeface="Arial" charset="0"/>
              </a:rPr>
              <a:t>Cada uno de estos bloque se ordenará por 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nota media aritmética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, con dos decimales, de las calificaciones correspondientes a todas las materias del 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último curso 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de la ESO en que el alumno ha estado matriculado, excepto religión.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188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90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Propuesta</a:t>
            </a: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76429" y="1484784"/>
            <a:ext cx="741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Precisa Consejo Orientador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además de la propuesta del equipo docente, deberá contener la identificación, mediante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informe motivado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del logro de objetivos y adquisición de competencias que justifican la propuesta. Se incluirá en el expediente alumno.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Precisa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consentimiento de los padres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madres o tutores legales.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5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355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Tipos de módulos profesionales</a:t>
            </a: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76429" y="1225689"/>
            <a:ext cx="741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Duración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cursos académicos (2000 h). Tres para FP dual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Permanencia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máxima cuatro años.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Módulos profesionales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Asociados a unidades de competencia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del CNCP 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Asociados a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bloques comunes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Módulo de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Comunicación y Sociedad I y II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Lengua Castellana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Lengua Extranjera: inglés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Ciencias Sociales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Módulo de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Ciencias Aplicadas I y II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Matemáticas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aplicadas al contexto personal y de aprendizaje de un campo profesional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Ciencias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aplicadas al contexto personal y de aprendizaje de un campo profesional.</a:t>
            </a:r>
          </a:p>
          <a:p>
            <a:pPr marL="1714500" marR="0" lvl="3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Módulo de Formación en Centros de Trabajo (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FCT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94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355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Titulación</a:t>
            </a: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04732" y="1700808"/>
            <a:ext cx="7416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Titulación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Título Profesional Básico en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Mismos efectos laborales que el título de GESO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para acceso a empleos públicos y privados.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Alternativas al finalizar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Permite el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acceso a un Grado Medio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 FP (Reserva 15% plazas).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indent="-342900" algn="just" defTabSz="914400">
              <a:buFont typeface="Arial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Arial" charset="0"/>
              </a:rPr>
              <a:t>Dos cursos anteriores se ha obtenido el Graduado.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8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9841" y="1870745"/>
            <a:ext cx="7814345" cy="2676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Asimismo, los alumnos y alumnas que obtengan un título de Formación Profesional Básica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podrán obtener el título de Graduado en Educación Secundaria Obligatoria</a:t>
            </a:r>
            <a:r>
              <a:rPr lang="es-ES" dirty="0"/>
              <a:t>, siempre que, en la evaluación final del ciclo formativo, el equipo docente considere que han alcanzado los objetivos de la Educación Secundaria Obligatoria y adquirido las competencias correspondientes.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En estos casos, la calificación final de Educación Secundaria Obligatoria será la calificación media obtenida en los módulos asociados a los bloques comunes previstos en el artículo 42.4 de la Ley Orgánica 2/2006, de 3 de mayo.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65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dirty="0"/>
              <a:t>BOE 562/2017de 3 de junio</a:t>
            </a:r>
          </a:p>
        </p:txBody>
      </p:sp>
    </p:spTree>
    <p:extLst>
      <p:ext uri="{BB962C8B-B14F-4D97-AF65-F5344CB8AC3E}">
        <p14:creationId xmlns:p14="http://schemas.microsoft.com/office/powerpoint/2010/main" val="219620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092"/>
            <a:ext cx="9144000" cy="584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5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Rectángulo"/>
          <p:cNvSpPr>
            <a:spLocks noChangeArrowheads="1"/>
          </p:cNvSpPr>
          <p:nvPr/>
        </p:nvSpPr>
        <p:spPr bwMode="auto">
          <a:xfrm>
            <a:off x="904732" y="155635"/>
            <a:ext cx="7560195" cy="5355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70000"/>
              <a:buFontTx/>
              <a:buNone/>
              <a:tabLst/>
              <a:defRPr/>
            </a:pPr>
            <a:r>
              <a:rPr lang="es-ES_tradnl" sz="3200" b="1" dirty="0">
                <a:solidFill>
                  <a:prstClr val="black"/>
                </a:solidFill>
                <a:latin typeface="Calibri"/>
              </a:rPr>
              <a:t>Consejo orientador</a:t>
            </a:r>
            <a:endParaRPr kumimoji="0" lang="es-ES_tradn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26" name="6 Rectángulo"/>
          <p:cNvSpPr>
            <a:spLocks noChangeArrowheads="1"/>
          </p:cNvSpPr>
          <p:nvPr/>
        </p:nvSpPr>
        <p:spPr bwMode="auto">
          <a:xfrm>
            <a:off x="904732" y="4905403"/>
            <a:ext cx="741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Doy mi consentimiento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para que mi hijo/a se incorpore a un ciclo de FPB.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s-ES" sz="2000" dirty="0">
                <a:solidFill>
                  <a:srgbClr val="0070C0"/>
                </a:solidFill>
                <a:latin typeface="Arial" charset="0"/>
              </a:rPr>
              <a:t>No doy mi consentimiento </a:t>
            </a:r>
            <a:r>
              <a:rPr lang="es-ES" sz="2000" dirty="0">
                <a:latin typeface="Arial" charset="0"/>
              </a:rPr>
              <a:t>para que mi hijo/a se incorpore a un ciclo de FPB.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899" y="787946"/>
            <a:ext cx="6419644" cy="3956647"/>
          </a:xfrm>
          <a:prstGeom prst="rect">
            <a:avLst/>
          </a:prstGeom>
        </p:spPr>
      </p:pic>
      <p:sp>
        <p:nvSpPr>
          <p:cNvPr id="6" name="Flecha: doblada 5"/>
          <p:cNvSpPr/>
          <p:nvPr/>
        </p:nvSpPr>
        <p:spPr>
          <a:xfrm rot="1331337">
            <a:off x="849811" y="3784763"/>
            <a:ext cx="840178" cy="161068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87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504</Words>
  <Application>Microsoft Office PowerPoint</Application>
  <PresentationFormat>Presentación en pantalla (4:3)</PresentationFormat>
  <Paragraphs>62</Paragraphs>
  <Slides>9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BOE 562/2017de 3 de junio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Intel</dc:creator>
  <cp:lastModifiedBy>Intel</cp:lastModifiedBy>
  <cp:revision>8</cp:revision>
  <dcterms:created xsi:type="dcterms:W3CDTF">2017-05-25T11:36:11Z</dcterms:created>
  <dcterms:modified xsi:type="dcterms:W3CDTF">2017-06-07T10:23:23Z</dcterms:modified>
</cp:coreProperties>
</file>