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62" r:id="rId5"/>
    <p:sldId id="263" r:id="rId6"/>
    <p:sldId id="264" r:id="rId7"/>
    <p:sldId id="265" r:id="rId8"/>
    <p:sldId id="266" r:id="rId9"/>
    <p:sldId id="269" r:id="rId10"/>
    <p:sldId id="267" r:id="rId11"/>
    <p:sldId id="270" r:id="rId12"/>
    <p:sldId id="271" r:id="rId13"/>
    <p:sldId id="273" r:id="rId14"/>
    <p:sldId id="274" r:id="rId15"/>
    <p:sldId id="272" r:id="rId16"/>
    <p:sldId id="275" r:id="rId17"/>
    <p:sldId id="258"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73" d="100"/>
          <a:sy n="73" d="100"/>
        </p:scale>
        <p:origin x="-19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7D521FA2-BBC9-4CF9-B9AF-83DE2514C69A}" type="datetimeFigureOut">
              <a:rPr lang="es-ES" smtClean="0"/>
              <a:pPr/>
              <a:t>08/03/2020</a:t>
            </a:fld>
            <a:endParaRPr lang="es-E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F710447-2F0A-430D-B61F-159620F24438}" type="slidenum">
              <a:rPr lang="es-ES" smtClean="0"/>
              <a:pPr/>
              <a:t>‹Nº›</a:t>
            </a:fld>
            <a:endParaRPr lang="es-ES"/>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D521FA2-BBC9-4CF9-B9AF-83DE2514C69A}" type="datetimeFigureOut">
              <a:rPr lang="es-ES" smtClean="0"/>
              <a:pPr/>
              <a:t>08/03/2020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F710447-2F0A-430D-B61F-159620F24438}" type="slidenum">
              <a:rPr lang="es-ES" smtClean="0"/>
              <a:pPr/>
              <a:t>‹Nº›</a:t>
            </a:fld>
            <a:endParaRPr lang="es-E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D521FA2-BBC9-4CF9-B9AF-83DE2514C69A}" type="datetimeFigureOut">
              <a:rPr lang="es-ES" smtClean="0"/>
              <a:pPr/>
              <a:t>08/03/2020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F710447-2F0A-430D-B61F-159620F24438}" type="slidenum">
              <a:rPr lang="es-ES" smtClean="0"/>
              <a:pPr/>
              <a:t>‹Nº›</a:t>
            </a:fld>
            <a:endParaRPr lang="es-E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D521FA2-BBC9-4CF9-B9AF-83DE2514C69A}" type="datetimeFigureOut">
              <a:rPr lang="es-ES" smtClean="0"/>
              <a:pPr/>
              <a:t>08/03/2020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F710447-2F0A-430D-B61F-159620F24438}" type="slidenum">
              <a:rPr lang="es-ES" smtClean="0"/>
              <a:pPr/>
              <a:t>‹Nº›</a:t>
            </a:fld>
            <a:endParaRPr lang="es-E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7D521FA2-BBC9-4CF9-B9AF-83DE2514C69A}" type="datetimeFigureOut">
              <a:rPr lang="es-ES" smtClean="0"/>
              <a:pPr/>
              <a:t>08/03/2020</a:t>
            </a:fld>
            <a:endParaRPr lang="es-E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F710447-2F0A-430D-B61F-159620F24438}" type="slidenum">
              <a:rPr lang="es-ES" smtClean="0"/>
              <a:pPr/>
              <a:t>‹Nº›</a:t>
            </a:fld>
            <a:endParaRPr lang="es-ES"/>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D521FA2-BBC9-4CF9-B9AF-83DE2514C69A}" type="datetimeFigureOut">
              <a:rPr lang="es-ES" smtClean="0"/>
              <a:pPr/>
              <a:t>08/03/2020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7F710447-2F0A-430D-B61F-159620F24438}" type="slidenum">
              <a:rPr lang="es-ES" smtClean="0"/>
              <a:pPr/>
              <a:t>‹Nº›</a:t>
            </a:fld>
            <a:endParaRPr lang="es-E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D521FA2-BBC9-4CF9-B9AF-83DE2514C69A}" type="datetimeFigureOut">
              <a:rPr lang="es-ES" smtClean="0"/>
              <a:pPr/>
              <a:t>08/03/2020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7F710447-2F0A-430D-B61F-159620F24438}" type="slidenum">
              <a:rPr lang="es-ES" smtClean="0"/>
              <a:pPr/>
              <a:t>‹Nº›</a:t>
            </a:fld>
            <a:endParaRPr lang="es-E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D521FA2-BBC9-4CF9-B9AF-83DE2514C69A}" type="datetimeFigureOut">
              <a:rPr lang="es-ES" smtClean="0"/>
              <a:pPr/>
              <a:t>08/03/2020</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7F710447-2F0A-430D-B61F-159620F24438}" type="slidenum">
              <a:rPr lang="es-ES" smtClean="0"/>
              <a:pPr/>
              <a:t>‹Nº›</a:t>
            </a:fld>
            <a:endParaRPr lang="es-E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D521FA2-BBC9-4CF9-B9AF-83DE2514C69A}" type="datetimeFigureOut">
              <a:rPr lang="es-ES" smtClean="0"/>
              <a:pPr/>
              <a:t>08/03/2020</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7F710447-2F0A-430D-B61F-159620F24438}" type="slidenum">
              <a:rPr lang="es-ES" smtClean="0"/>
              <a:pPr/>
              <a:t>‹Nº›</a:t>
            </a:fld>
            <a:endParaRPr lang="es-E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7D521FA2-BBC9-4CF9-B9AF-83DE2514C69A}" type="datetimeFigureOut">
              <a:rPr lang="es-ES" smtClean="0"/>
              <a:pPr/>
              <a:t>08/03/2020</a:t>
            </a:fld>
            <a:endParaRPr lang="es-E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F710447-2F0A-430D-B61F-159620F24438}" type="slidenum">
              <a:rPr lang="es-ES" smtClean="0"/>
              <a:pPr/>
              <a:t>‹Nº›</a:t>
            </a:fld>
            <a:endParaRPr lang="es-ES"/>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7D521FA2-BBC9-4CF9-B9AF-83DE2514C69A}" type="datetimeFigureOut">
              <a:rPr lang="es-ES" smtClean="0"/>
              <a:pPr/>
              <a:t>08/03/2020</a:t>
            </a:fld>
            <a:endParaRPr lang="es-E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F710447-2F0A-430D-B61F-159620F24438}" type="slidenum">
              <a:rPr lang="es-ES" smtClean="0"/>
              <a:pPr/>
              <a:t>‹Nº›</a:t>
            </a:fld>
            <a:endParaRPr lang="es-ES"/>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D521FA2-BBC9-4CF9-B9AF-83DE2514C69A}" type="datetimeFigureOut">
              <a:rPr lang="es-ES" smtClean="0"/>
              <a:pPr/>
              <a:t>08/03/2020</a:t>
            </a:fld>
            <a:endParaRPr lang="es-ES"/>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F710447-2F0A-430D-B61F-159620F24438}" type="slidenum">
              <a:rPr lang="es-ES" smtClean="0"/>
              <a:pPr/>
              <a:t>‹Nº›</a:t>
            </a:fld>
            <a:endParaRPr lang="es-ES"/>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USER\Downloads\D&#237;a%20Internacional%20de%20la%20Mujer%202020_%20Somos%20la%20%20(1).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Soy de la Generacion Igualdad : por los derechos de las mujeres"/>
          <p:cNvPicPr>
            <a:picLocks noGrp="1"/>
          </p:cNvPicPr>
          <p:nvPr>
            <p:ph idx="1"/>
          </p:nvPr>
        </p:nvPicPr>
        <p:blipFill>
          <a:blip r:embed="rId2" cstate="print"/>
          <a:srcRect/>
          <a:stretch>
            <a:fillRect/>
          </a:stretch>
        </p:blipFill>
        <p:spPr bwMode="auto">
          <a:xfrm>
            <a:off x="251520" y="260648"/>
            <a:ext cx="8640960" cy="6264696"/>
          </a:xfrm>
          <a:prstGeom prst="rect">
            <a:avLst/>
          </a:prstGeom>
          <a:noFill/>
          <a:ln w="9525">
            <a:noFill/>
            <a:miter lim="800000"/>
            <a:headEnd/>
            <a:tailEnd/>
          </a:ln>
        </p:spPr>
      </p:pic>
    </p:spTree>
  </p:cSld>
  <p:clrMapOvr>
    <a:masterClrMapping/>
  </p:clrMapOvr>
  <p:transition spd="slow" advClick="0" advTm="8346">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304800"/>
            <a:ext cx="6483296" cy="762000"/>
          </a:xfrm>
        </p:spPr>
        <p:txBody>
          <a:bodyPr>
            <a:noAutofit/>
          </a:bodyPr>
          <a:lstStyle/>
          <a:p>
            <a:r>
              <a:rPr lang="es-ES" sz="3600" dirty="0" smtClean="0"/>
              <a:t>INSTITUCIONALIZACIÓN</a:t>
            </a:r>
            <a:endParaRPr lang="es-ES" sz="3600" dirty="0"/>
          </a:p>
        </p:txBody>
      </p:sp>
      <p:sp>
        <p:nvSpPr>
          <p:cNvPr id="3" name="2 Marcador de texto"/>
          <p:cNvSpPr>
            <a:spLocks noGrp="1"/>
          </p:cNvSpPr>
          <p:nvPr>
            <p:ph type="body" idx="2"/>
          </p:nvPr>
        </p:nvSpPr>
        <p:spPr>
          <a:xfrm>
            <a:off x="2843808" y="1107560"/>
            <a:ext cx="6051248" cy="1385336"/>
          </a:xfrm>
        </p:spPr>
        <p:txBody>
          <a:bodyPr>
            <a:noAutofit/>
          </a:bodyPr>
          <a:lstStyle/>
          <a:p>
            <a:r>
              <a:rPr lang="es-ES" sz="2000" dirty="0" smtClean="0">
                <a:solidFill>
                  <a:srgbClr val="FFC000"/>
                </a:solidFill>
              </a:rPr>
              <a:t>Del 4 al 15 de septiembre de 1995 tuvo lugar en Beijing (China) la </a:t>
            </a:r>
            <a:r>
              <a:rPr lang="es-ES" sz="2000" i="1" dirty="0" smtClean="0">
                <a:solidFill>
                  <a:schemeClr val="bg1"/>
                </a:solidFill>
              </a:rPr>
              <a:t>CUARTA CONFERENCIA MUNDIAL  SOBRE LA MUJER,</a:t>
            </a:r>
            <a:r>
              <a:rPr lang="es-ES" sz="2000" i="1" dirty="0" smtClean="0">
                <a:solidFill>
                  <a:srgbClr val="FFC000"/>
                </a:solidFill>
              </a:rPr>
              <a:t> </a:t>
            </a:r>
            <a:r>
              <a:rPr lang="es-ES" sz="2000" dirty="0" smtClean="0">
                <a:solidFill>
                  <a:srgbClr val="FFC000"/>
                </a:solidFill>
              </a:rPr>
              <a:t>reunión que marcó un punto de inflexión para la agenda mundial de igualdad de género.</a:t>
            </a:r>
            <a:endParaRPr lang="es-ES" sz="2000" dirty="0">
              <a:solidFill>
                <a:srgbClr val="FFC000"/>
              </a:solidFill>
            </a:endParaRPr>
          </a:p>
        </p:txBody>
      </p:sp>
      <p:sp>
        <p:nvSpPr>
          <p:cNvPr id="4" name="3 Marcador de contenido"/>
          <p:cNvSpPr>
            <a:spLocks noGrp="1"/>
          </p:cNvSpPr>
          <p:nvPr>
            <p:ph sz="half" idx="1"/>
          </p:nvPr>
        </p:nvSpPr>
        <p:spPr>
          <a:xfrm>
            <a:off x="228600" y="2780928"/>
            <a:ext cx="8666456" cy="3406512"/>
          </a:xfrm>
        </p:spPr>
        <p:txBody>
          <a:bodyPr>
            <a:normAutofit/>
          </a:bodyPr>
          <a:lstStyle/>
          <a:p>
            <a:r>
              <a:rPr lang="es-ES" sz="3600" dirty="0" smtClean="0"/>
              <a:t>La DECLARACIÓN</a:t>
            </a:r>
            <a:r>
              <a:rPr lang="es-ES" sz="3600" dirty="0" smtClean="0"/>
              <a:t> </a:t>
            </a:r>
            <a:r>
              <a:rPr lang="es-ES" sz="3600" dirty="0" smtClean="0"/>
              <a:t>Y PLATAFORMA DE ACCIÓN DE BEIJING fue </a:t>
            </a:r>
            <a:r>
              <a:rPr lang="es-ES" sz="3600" dirty="0" smtClean="0"/>
              <a:t>adoptada de forma unánime por </a:t>
            </a:r>
            <a:r>
              <a:rPr lang="es-ES" sz="3600" b="1" dirty="0" smtClean="0">
                <a:solidFill>
                  <a:schemeClr val="bg1">
                    <a:lumMod val="95000"/>
                    <a:lumOff val="5000"/>
                  </a:schemeClr>
                </a:solidFill>
              </a:rPr>
              <a:t>189 países</a:t>
            </a:r>
            <a:r>
              <a:rPr lang="es-ES" sz="3600" dirty="0" smtClean="0"/>
              <a:t>, y se establecieron una serie de objetivos estratégicos para conseguir la igualdad de </a:t>
            </a:r>
            <a:r>
              <a:rPr lang="es-ES" sz="3600" dirty="0" smtClean="0"/>
              <a:t>género.</a:t>
            </a:r>
            <a:endParaRPr lang="es-ES" sz="3600" dirty="0"/>
          </a:p>
        </p:txBody>
      </p:sp>
    </p:spTree>
  </p:cSld>
  <p:clrMapOvr>
    <a:masterClrMapping/>
  </p:clrMapOvr>
  <p:transition spd="slow" advTm="12683">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LOS DOCE OBJETIVOS DE BEIJING</a:t>
            </a:r>
            <a:endParaRPr lang="es-ES" dirty="0"/>
          </a:p>
        </p:txBody>
      </p:sp>
      <p:sp>
        <p:nvSpPr>
          <p:cNvPr id="4" name="3 Marcador de contenido"/>
          <p:cNvSpPr>
            <a:spLocks noGrp="1"/>
          </p:cNvSpPr>
          <p:nvPr>
            <p:ph sz="half" idx="2"/>
          </p:nvPr>
        </p:nvSpPr>
        <p:spPr>
          <a:xfrm>
            <a:off x="4648200" y="1556792"/>
            <a:ext cx="4038600" cy="5301208"/>
          </a:xfrm>
        </p:spPr>
        <p:txBody>
          <a:bodyPr>
            <a:normAutofit fontScale="62500" lnSpcReduction="20000"/>
          </a:bodyPr>
          <a:lstStyle/>
          <a:p>
            <a:r>
              <a:rPr lang="es-ES" sz="3200" dirty="0" smtClean="0"/>
              <a:t>MUJER Y MEDIO AMBIENTE</a:t>
            </a:r>
          </a:p>
          <a:p>
            <a:r>
              <a:rPr lang="es-ES" sz="3200" dirty="0" smtClean="0"/>
              <a:t>MUJER EN EL EJERCICIO DEL PODER</a:t>
            </a:r>
          </a:p>
          <a:p>
            <a:r>
              <a:rPr lang="es-ES" sz="3200" dirty="0" smtClean="0"/>
              <a:t>LA NIÑA</a:t>
            </a:r>
          </a:p>
          <a:p>
            <a:r>
              <a:rPr lang="es-ES" sz="3200" dirty="0" smtClean="0"/>
              <a:t>LA MUJER Y LA ECONOMÍA</a:t>
            </a:r>
          </a:p>
          <a:p>
            <a:r>
              <a:rPr lang="es-ES" sz="3200" dirty="0" smtClean="0"/>
              <a:t>LOS DERECHOS HUMANOS DE LA MUJER 	</a:t>
            </a:r>
          </a:p>
          <a:p>
            <a:r>
              <a:rPr lang="es-ES" sz="3200" dirty="0" smtClean="0"/>
              <a:t>EDUCACIÓN Y CAPACITACIÓN DE LA MUJER</a:t>
            </a:r>
          </a:p>
          <a:p>
            <a:r>
              <a:rPr lang="es-ES" sz="3200" dirty="0" smtClean="0"/>
              <a:t>LA VIOLENCIA CONTRA LA MUJER</a:t>
            </a:r>
          </a:p>
          <a:p>
            <a:r>
              <a:rPr lang="es-ES" sz="3200" dirty="0" smtClean="0"/>
              <a:t>LA MUJER Y LA POBREZA</a:t>
            </a:r>
          </a:p>
          <a:p>
            <a:r>
              <a:rPr lang="es-ES" sz="3200" dirty="0" smtClean="0"/>
              <a:t>PAPEL DE LAS INSTITUCIONES </a:t>
            </a:r>
          </a:p>
          <a:p>
            <a:r>
              <a:rPr lang="es-ES" sz="3200" dirty="0" smtClean="0"/>
              <a:t>MUJER Y SALUD</a:t>
            </a:r>
          </a:p>
          <a:p>
            <a:r>
              <a:rPr lang="es-ES" sz="3200" dirty="0" smtClean="0"/>
              <a:t>LOS CONFLICTOS ARMADOS Y LA MUJER</a:t>
            </a:r>
          </a:p>
          <a:p>
            <a:r>
              <a:rPr lang="es-ES" sz="3200" dirty="0" smtClean="0"/>
              <a:t>MUJER Y LOS MEDIOS DE DIFUSIÓN</a:t>
            </a:r>
          </a:p>
          <a:p>
            <a:endParaRPr lang="es-ES" dirty="0"/>
          </a:p>
        </p:txBody>
      </p:sp>
      <p:pic>
        <p:nvPicPr>
          <p:cNvPr id="5" name="4 Marcador de contenido" descr="http://mujeresconciencia.com/app/uploads/2015/09/unwomen.jpg"/>
          <p:cNvPicPr>
            <a:picLocks noGrp="1"/>
          </p:cNvPicPr>
          <p:nvPr>
            <p:ph sz="half" idx="1"/>
          </p:nvPr>
        </p:nvPicPr>
        <p:blipFill>
          <a:blip r:embed="rId2" cstate="print"/>
          <a:srcRect/>
          <a:stretch>
            <a:fillRect/>
          </a:stretch>
        </p:blipFill>
        <p:spPr bwMode="auto">
          <a:xfrm>
            <a:off x="611560" y="1484784"/>
            <a:ext cx="3744416" cy="5040560"/>
          </a:xfrm>
          <a:prstGeom prst="rect">
            <a:avLst/>
          </a:prstGeom>
          <a:noFill/>
          <a:ln w="9525">
            <a:noFill/>
            <a:miter lim="800000"/>
            <a:headEnd/>
            <a:tailEnd/>
          </a:ln>
        </p:spPr>
      </p:pic>
    </p:spTree>
  </p:cSld>
  <p:clrMapOvr>
    <a:masterClrMapping/>
  </p:clrMapOvr>
  <p:transition spd="slow" advTm="8845">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sz="3100" dirty="0" smtClean="0">
                <a:solidFill>
                  <a:schemeClr val="bg1">
                    <a:lumMod val="85000"/>
                    <a:lumOff val="15000"/>
                  </a:schemeClr>
                </a:solidFill>
              </a:rPr>
              <a:t>En 1975, </a:t>
            </a:r>
            <a:r>
              <a:rPr lang="es-ES" sz="3100" dirty="0" smtClean="0"/>
              <a:t>la </a:t>
            </a:r>
            <a:r>
              <a:rPr lang="es-ES" sz="3100" dirty="0" smtClean="0"/>
              <a:t>ONU comenzó a celebrar </a:t>
            </a:r>
            <a:r>
              <a:rPr lang="es-ES" sz="3100" dirty="0" smtClean="0"/>
              <a:t>el </a:t>
            </a:r>
            <a:r>
              <a:rPr lang="es-ES" sz="3100" dirty="0" smtClean="0"/>
              <a:t>Día Internacional de la Mujer. </a:t>
            </a:r>
            <a:r>
              <a:rPr lang="es-ES" sz="3100" dirty="0" smtClean="0"/>
              <a:t/>
            </a:r>
            <a:br>
              <a:rPr lang="es-ES" sz="3100" dirty="0" smtClean="0"/>
            </a:br>
            <a:r>
              <a:rPr lang="es-ES" sz="2000" dirty="0" smtClean="0"/>
              <a:t/>
            </a:r>
            <a:br>
              <a:rPr lang="es-ES" sz="2000" dirty="0" smtClean="0"/>
            </a:br>
            <a:r>
              <a:rPr lang="es-ES" sz="3100" dirty="0" smtClean="0">
                <a:solidFill>
                  <a:schemeClr val="bg1">
                    <a:lumMod val="95000"/>
                    <a:lumOff val="5000"/>
                  </a:schemeClr>
                </a:solidFill>
              </a:rPr>
              <a:t>En 1977</a:t>
            </a:r>
            <a:r>
              <a:rPr lang="es-ES" sz="3100" dirty="0" smtClean="0">
                <a:solidFill>
                  <a:schemeClr val="bg1"/>
                </a:solidFill>
              </a:rPr>
              <a:t>,</a:t>
            </a:r>
            <a:r>
              <a:rPr lang="es-ES" sz="3100" dirty="0" smtClean="0"/>
              <a:t> </a:t>
            </a:r>
            <a:r>
              <a:rPr lang="es-ES" sz="3100" dirty="0" smtClean="0"/>
              <a:t>la Asamblea General de la ONU proclamó el ocho de marzo como el </a:t>
            </a:r>
            <a:r>
              <a:rPr lang="es-ES" sz="3100" dirty="0" smtClean="0">
                <a:solidFill>
                  <a:schemeClr val="bg1">
                    <a:lumMod val="95000"/>
                    <a:lumOff val="5000"/>
                  </a:schemeClr>
                </a:solidFill>
              </a:rPr>
              <a:t>Día Internacional por los Derechos de la Mujer y la Paz Internacional</a:t>
            </a:r>
            <a:r>
              <a:rPr lang="es-ES" sz="2800" dirty="0" smtClean="0">
                <a:solidFill>
                  <a:schemeClr val="bg1">
                    <a:lumMod val="95000"/>
                    <a:lumOff val="5000"/>
                  </a:schemeClr>
                </a:solidFill>
              </a:rPr>
              <a:t>.</a:t>
            </a:r>
            <a:r>
              <a:rPr lang="es-ES" sz="2000" dirty="0" smtClean="0">
                <a:solidFill>
                  <a:schemeClr val="bg1">
                    <a:lumMod val="95000"/>
                    <a:lumOff val="5000"/>
                  </a:schemeClr>
                </a:solidFill>
              </a:rPr>
              <a:t> </a:t>
            </a:r>
            <a:endParaRPr lang="es-ES" dirty="0">
              <a:solidFill>
                <a:schemeClr val="bg1">
                  <a:lumMod val="95000"/>
                  <a:lumOff val="5000"/>
                </a:schemeClr>
              </a:solidFill>
            </a:endParaRPr>
          </a:p>
        </p:txBody>
      </p:sp>
      <p:pic>
        <p:nvPicPr>
          <p:cNvPr id="4" name="3 Imagen" descr="Imagen"/>
          <p:cNvPicPr/>
          <p:nvPr/>
        </p:nvPicPr>
        <p:blipFill>
          <a:blip r:embed="rId2" cstate="print"/>
          <a:srcRect/>
          <a:stretch>
            <a:fillRect/>
          </a:stretch>
        </p:blipFill>
        <p:spPr bwMode="auto">
          <a:xfrm>
            <a:off x="395536" y="3356992"/>
            <a:ext cx="4608512" cy="3168352"/>
          </a:xfrm>
          <a:prstGeom prst="rect">
            <a:avLst/>
          </a:prstGeom>
          <a:noFill/>
          <a:ln w="9525">
            <a:noFill/>
            <a:miter lim="800000"/>
            <a:headEnd/>
            <a:tailEnd/>
          </a:ln>
        </p:spPr>
      </p:pic>
      <p:sp>
        <p:nvSpPr>
          <p:cNvPr id="6" name="5 CuadroTexto"/>
          <p:cNvSpPr txBox="1"/>
          <p:nvPr/>
        </p:nvSpPr>
        <p:spPr>
          <a:xfrm>
            <a:off x="5292080" y="3645024"/>
            <a:ext cx="2952328" cy="1754326"/>
          </a:xfrm>
          <a:prstGeom prst="rect">
            <a:avLst/>
          </a:prstGeom>
          <a:noFill/>
        </p:spPr>
        <p:txBody>
          <a:bodyPr wrap="square" rtlCol="0">
            <a:spAutoFit/>
          </a:bodyPr>
          <a:lstStyle/>
          <a:p>
            <a:r>
              <a:rPr lang="es-ES" dirty="0" smtClean="0"/>
              <a:t>Esto hizo que </a:t>
            </a:r>
            <a:r>
              <a:rPr lang="es-ES" dirty="0" smtClean="0"/>
              <a:t>muchos de los países integrantes oficializasen </a:t>
            </a:r>
            <a:r>
              <a:rPr lang="es-ES" dirty="0" smtClean="0"/>
              <a:t>este día dentro de sus calendarios.</a:t>
            </a:r>
            <a:br>
              <a:rPr lang="es-ES" dirty="0" smtClean="0"/>
            </a:br>
            <a:endParaRPr lang="es-ES" dirty="0"/>
          </a:p>
        </p:txBody>
      </p:sp>
    </p:spTree>
  </p:cSld>
  <p:clrMapOvr>
    <a:masterClrMapping/>
  </p:clrMapOvr>
  <p:transition spd="slow" advTm="12012">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67544" y="802159"/>
            <a:ext cx="828092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rgbClr val="454545"/>
                </a:solidFill>
                <a:effectLst/>
                <a:latin typeface="+mj-lt"/>
                <a:ea typeface="Times New Roman" pitchFamily="18" charset="0"/>
                <a:cs typeface="Arial" pitchFamily="34" charset="0"/>
              </a:rPr>
              <a:t>El Día Internacional de la Mujer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rgbClr val="454545"/>
                </a:solidFill>
                <a:effectLst/>
                <a:latin typeface="+mj-lt"/>
                <a:ea typeface="Times New Roman" pitchFamily="18" charset="0"/>
                <a:cs typeface="Arial" pitchFamily="34" charset="0"/>
              </a:rPr>
              <a:t>es un buen momento para reflexionar acerca de los avances logrados, pedir más cambios y celebrar la valentía y la determinación de las mujeres de a pie que han jugado un papel clave en la historia de sus países y comunidades.</a:t>
            </a:r>
            <a:endParaRPr kumimoji="0" lang="es-ES" sz="32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rgbClr val="454545"/>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smtClean="0">
                <a:ln>
                  <a:noFill/>
                </a:ln>
                <a:solidFill>
                  <a:srgbClr val="454545"/>
                </a:solidFill>
                <a:effectLst/>
                <a:latin typeface="+mj-lt"/>
                <a:ea typeface="Times New Roman" pitchFamily="18" charset="0"/>
                <a:cs typeface="Arial" pitchFamily="34" charset="0"/>
              </a:rPr>
              <a:t>El mundo ha logrado avances sin precedentes, pero ningún país ha alcanzado la igualdad de género.</a:t>
            </a:r>
            <a:endParaRPr kumimoji="0" lang="es-ES" sz="3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spd="slow" advTm="14774">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83568" y="3861048"/>
            <a:ext cx="7772400" cy="2517551"/>
          </a:xfrm>
        </p:spPr>
        <p:txBody>
          <a:bodyPr>
            <a:normAutofit fontScale="92500"/>
          </a:bodyPr>
          <a:lstStyle/>
          <a:p>
            <a:endParaRPr lang="es-ES" sz="2800" dirty="0" smtClean="0"/>
          </a:p>
          <a:p>
            <a:r>
              <a:rPr lang="es-ES" sz="2800" dirty="0" smtClean="0"/>
              <a:t>Es el lema de este año, </a:t>
            </a:r>
            <a:r>
              <a:rPr lang="es-ES" sz="2800" dirty="0" smtClean="0"/>
              <a:t>siguiendo los pasos de la campaña de ONU Mujeres con el mismo nombre (Generación Igualdad) y que conmemora el 25º aniversario de la Declaración y Plataforma de Acción de </a:t>
            </a:r>
            <a:r>
              <a:rPr lang="es-ES" sz="2800" dirty="0" smtClean="0"/>
              <a:t>Beijing.</a:t>
            </a:r>
            <a:endParaRPr lang="es-ES" sz="2800" dirty="0" smtClean="0"/>
          </a:p>
          <a:p>
            <a:endParaRPr lang="es-ES" dirty="0"/>
          </a:p>
        </p:txBody>
      </p:sp>
      <p:pic>
        <p:nvPicPr>
          <p:cNvPr id="4" name="3 Imagen" descr="Composición formada por diferentes mujeres y un hombre reivindicando igualdad"/>
          <p:cNvPicPr/>
          <p:nvPr/>
        </p:nvPicPr>
        <p:blipFill>
          <a:blip r:embed="rId2" cstate="print"/>
          <a:srcRect/>
          <a:stretch>
            <a:fillRect/>
          </a:stretch>
        </p:blipFill>
        <p:spPr bwMode="auto">
          <a:xfrm>
            <a:off x="395536" y="404664"/>
            <a:ext cx="5400040" cy="3690027"/>
          </a:xfrm>
          <a:prstGeom prst="rect">
            <a:avLst/>
          </a:prstGeom>
          <a:noFill/>
          <a:ln w="9525">
            <a:noFill/>
            <a:miter lim="800000"/>
            <a:headEnd/>
            <a:tailEnd/>
          </a:ln>
        </p:spPr>
      </p:pic>
      <p:sp>
        <p:nvSpPr>
          <p:cNvPr id="6" name="5 CuadroTexto"/>
          <p:cNvSpPr txBox="1"/>
          <p:nvPr/>
        </p:nvSpPr>
        <p:spPr>
          <a:xfrm>
            <a:off x="5940152" y="908720"/>
            <a:ext cx="2952328" cy="2246769"/>
          </a:xfrm>
          <a:prstGeom prst="rect">
            <a:avLst/>
          </a:prstGeom>
          <a:noFill/>
        </p:spPr>
        <p:txBody>
          <a:bodyPr wrap="square" rtlCol="0">
            <a:spAutoFit/>
          </a:bodyPr>
          <a:lstStyle/>
          <a:p>
            <a:r>
              <a:rPr lang="es-ES" sz="2800" dirty="0" smtClean="0"/>
              <a:t>“Soy de la Generación Igualdad: Por los derechos de las mujeres” </a:t>
            </a:r>
            <a:endParaRPr lang="es-ES" sz="2800" dirty="0"/>
          </a:p>
        </p:txBody>
      </p:sp>
    </p:spTree>
  </p:cSld>
  <p:clrMapOvr>
    <a:masterClrMapping/>
  </p:clrMapOvr>
  <p:transition spd="slow" advTm="10577">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8de marzo de 2020</a:t>
            </a:r>
            <a:endParaRPr lang="es-ES" dirty="0"/>
          </a:p>
        </p:txBody>
      </p:sp>
      <p:sp>
        <p:nvSpPr>
          <p:cNvPr id="3" name="2 Marcador de texto"/>
          <p:cNvSpPr>
            <a:spLocks noGrp="1"/>
          </p:cNvSpPr>
          <p:nvPr>
            <p:ph type="body" idx="2"/>
          </p:nvPr>
        </p:nvSpPr>
        <p:spPr>
          <a:xfrm>
            <a:off x="2699792" y="1107560"/>
            <a:ext cx="6195264" cy="1066800"/>
          </a:xfrm>
        </p:spPr>
        <p:txBody>
          <a:bodyPr>
            <a:normAutofit/>
          </a:bodyPr>
          <a:lstStyle/>
          <a:p>
            <a:r>
              <a:rPr lang="es-ES" sz="2800" i="1" dirty="0" smtClean="0"/>
              <a:t>Soy de la Generación Igualdad: Por los derechos de las mujeres</a:t>
            </a:r>
            <a:r>
              <a:rPr lang="es-ES" i="1" dirty="0" smtClean="0"/>
              <a:t>.</a:t>
            </a:r>
            <a:endParaRPr lang="es-ES" dirty="0"/>
          </a:p>
        </p:txBody>
      </p:sp>
      <p:pic>
        <p:nvPicPr>
          <p:cNvPr id="5" name="4 Marcador de contenido" descr="https://www.unwomen.org/-/media/headquarters/images/sections/news/stories/2019/12/thailand_generationequality_960x640.jpg?la=es&amp;vs=5154"/>
          <p:cNvPicPr>
            <a:picLocks noGrp="1"/>
          </p:cNvPicPr>
          <p:nvPr>
            <p:ph sz="half" idx="1"/>
          </p:nvPr>
        </p:nvPicPr>
        <p:blipFill>
          <a:blip r:embed="rId2" cstate="print"/>
          <a:srcRect/>
          <a:stretch>
            <a:fillRect/>
          </a:stretch>
        </p:blipFill>
        <p:spPr bwMode="auto">
          <a:xfrm>
            <a:off x="1331641" y="2209800"/>
            <a:ext cx="6552728" cy="4315544"/>
          </a:xfrm>
          <a:prstGeom prst="rect">
            <a:avLst/>
          </a:prstGeom>
          <a:noFill/>
          <a:ln w="9525">
            <a:noFill/>
            <a:miter lim="800000"/>
            <a:headEnd/>
            <a:tailEnd/>
          </a:ln>
        </p:spPr>
      </p:pic>
    </p:spTree>
  </p:cSld>
  <p:clrMapOvr>
    <a:masterClrMapping/>
  </p:clrMapOvr>
  <p:transition spd="slow" advTm="8112">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3287712"/>
            <a:ext cx="7772400" cy="2805584"/>
          </a:xfrm>
        </p:spPr>
        <p:txBody>
          <a:bodyPr>
            <a:normAutofit fontScale="92500" lnSpcReduction="10000"/>
          </a:bodyPr>
          <a:lstStyle/>
          <a:p>
            <a:r>
              <a:rPr lang="es-ES" sz="4400" dirty="0" smtClean="0"/>
              <a:t>“Pensemos en igualdad, construyamos con inteligencia, innovemos para el cambio</a:t>
            </a:r>
            <a:r>
              <a:rPr lang="es-ES" sz="4400" dirty="0" smtClean="0"/>
              <a:t>”.</a:t>
            </a:r>
          </a:p>
          <a:p>
            <a:r>
              <a:rPr lang="es-ES" sz="4400" dirty="0" smtClean="0"/>
              <a:t> </a:t>
            </a:r>
            <a:r>
              <a:rPr lang="es-ES" sz="2600" dirty="0" err="1" smtClean="0"/>
              <a:t>Phumzile</a:t>
            </a:r>
            <a:r>
              <a:rPr lang="es-ES" sz="2600" dirty="0" smtClean="0"/>
              <a:t> </a:t>
            </a:r>
            <a:r>
              <a:rPr lang="es-ES" sz="2600" dirty="0" err="1" smtClean="0"/>
              <a:t>Mlambo-Ngcuka</a:t>
            </a:r>
            <a:endParaRPr lang="es-ES" sz="2600" dirty="0" smtClean="0"/>
          </a:p>
          <a:p>
            <a:r>
              <a:rPr lang="es-ES" sz="2600" dirty="0" smtClean="0"/>
              <a:t>Directora ONU MUJERES</a:t>
            </a:r>
            <a:endParaRPr lang="es-ES" sz="2600" dirty="0" smtClean="0"/>
          </a:p>
          <a:p>
            <a:endParaRPr lang="es-ES" sz="4400" dirty="0" smtClean="0"/>
          </a:p>
          <a:p>
            <a:endParaRPr lang="es-ES" sz="4400" dirty="0" smtClean="0"/>
          </a:p>
          <a:p>
            <a:endParaRPr lang="es-ES" sz="4400" dirty="0" smtClean="0"/>
          </a:p>
          <a:p>
            <a:endParaRPr lang="es-ES" sz="4400" b="1" dirty="0" smtClean="0"/>
          </a:p>
          <a:p>
            <a:endParaRPr lang="es-ES" dirty="0"/>
          </a:p>
        </p:txBody>
      </p:sp>
      <p:pic>
        <p:nvPicPr>
          <p:cNvPr id="4" name="3 Imagen" descr="https://live.staticflickr.com/5526/14384594152_d1a963054c_m.jpg"/>
          <p:cNvPicPr/>
          <p:nvPr/>
        </p:nvPicPr>
        <p:blipFill>
          <a:blip r:embed="rId2" cstate="print"/>
          <a:srcRect/>
          <a:stretch>
            <a:fillRect/>
          </a:stretch>
        </p:blipFill>
        <p:spPr bwMode="auto">
          <a:xfrm>
            <a:off x="1187624" y="692696"/>
            <a:ext cx="2219325" cy="2286000"/>
          </a:xfrm>
          <a:prstGeom prst="rect">
            <a:avLst/>
          </a:prstGeom>
          <a:noFill/>
          <a:ln w="9525">
            <a:noFill/>
            <a:miter lim="800000"/>
            <a:headEnd/>
            <a:tailEnd/>
          </a:ln>
        </p:spPr>
      </p:pic>
      <p:sp>
        <p:nvSpPr>
          <p:cNvPr id="286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rgbClr val="5E5A55"/>
                </a:solidFill>
                <a:effectLst/>
                <a:latin typeface="Tahoma" pitchFamily="34" charset="0"/>
                <a:ea typeface="Calibri" pitchFamily="34" charset="0"/>
                <a:cs typeface="Tahoma" pitchFamily="34" charset="0"/>
              </a:rPr>
              <a:t>Phumzile Mlambo-Ngcuka</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advTm="8658">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404664"/>
            <a:ext cx="7211144" cy="631832"/>
          </a:xfrm>
        </p:spPr>
        <p:txBody>
          <a:bodyPr>
            <a:normAutofit fontScale="90000"/>
          </a:bodyPr>
          <a:lstStyle/>
          <a:p>
            <a:r>
              <a:rPr lang="es-ES" dirty="0" smtClean="0"/>
              <a:t>ONU MUJERES</a:t>
            </a:r>
            <a:endParaRPr lang="es-ES" dirty="0"/>
          </a:p>
        </p:txBody>
      </p:sp>
      <p:pic>
        <p:nvPicPr>
          <p:cNvPr id="4" name="Día Internacional de la Mujer 2020_ Somos la  (1).mp4">
            <a:hlinkClick r:id="" action="ppaction://media"/>
          </p:cNvPr>
          <p:cNvPicPr>
            <a:picLocks noGrp="1" noRot="1" noChangeAspect="1"/>
          </p:cNvPicPr>
          <p:nvPr>
            <p:ph idx="1"/>
            <a:videoFile r:link="rId1"/>
          </p:nvPr>
        </p:nvPicPr>
        <p:blipFill>
          <a:blip r:embed="rId3" cstate="print"/>
          <a:stretch>
            <a:fillRect/>
          </a:stretch>
        </p:blipFill>
        <p:spPr>
          <a:xfrm>
            <a:off x="1114425" y="1106488"/>
            <a:ext cx="6770688" cy="5078412"/>
          </a:xfrm>
          <a:prstGeom prst="rect">
            <a:avLst/>
          </a:prstGeom>
        </p:spPr>
      </p:pic>
    </p:spTree>
  </p:cSld>
  <p:clrMapOvr>
    <a:masterClrMapping/>
  </p:clrMapOvr>
  <p:transition spd="slow" advTm="134223">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36713"/>
            <a:ext cx="7772400" cy="2763738"/>
          </a:xfrm>
        </p:spPr>
        <p:txBody>
          <a:bodyPr>
            <a:normAutofit fontScale="90000"/>
          </a:bodyPr>
          <a:lstStyle/>
          <a:p>
            <a:r>
              <a:rPr lang="es-ES" sz="7200" b="1" dirty="0" smtClean="0">
                <a:solidFill>
                  <a:schemeClr val="accent4">
                    <a:lumMod val="75000"/>
                  </a:schemeClr>
                </a:solidFill>
              </a:rPr>
              <a:t>Día Internacional de la </a:t>
            </a:r>
            <a:r>
              <a:rPr lang="es-ES" sz="7200" b="1" dirty="0" smtClean="0">
                <a:solidFill>
                  <a:schemeClr val="accent4">
                    <a:lumMod val="75000"/>
                  </a:schemeClr>
                </a:solidFill>
              </a:rPr>
              <a:t>Mujer </a:t>
            </a:r>
            <a:r>
              <a:rPr lang="es-ES" b="1" dirty="0" smtClean="0"/>
              <a:t/>
            </a:r>
            <a:br>
              <a:rPr lang="es-ES" b="1" dirty="0" smtClean="0"/>
            </a:br>
            <a:endParaRPr lang="es-ES" dirty="0"/>
          </a:p>
        </p:txBody>
      </p:sp>
      <p:sp>
        <p:nvSpPr>
          <p:cNvPr id="3" name="2 Subtítulo"/>
          <p:cNvSpPr>
            <a:spLocks noGrp="1"/>
          </p:cNvSpPr>
          <p:nvPr>
            <p:ph type="subTitle" idx="1"/>
          </p:nvPr>
        </p:nvSpPr>
        <p:spPr>
          <a:xfrm>
            <a:off x="1691680" y="3140968"/>
            <a:ext cx="6560234" cy="1752600"/>
          </a:xfrm>
        </p:spPr>
        <p:txBody>
          <a:bodyPr>
            <a:normAutofit/>
          </a:bodyPr>
          <a:lstStyle/>
          <a:p>
            <a:r>
              <a:rPr lang="es-ES" sz="4800" b="1" dirty="0" smtClean="0"/>
              <a:t>¿Qué pasó el 8 de marzo de 1857?</a:t>
            </a:r>
            <a:endParaRPr lang="es-ES" sz="4800" dirty="0"/>
          </a:p>
        </p:txBody>
      </p:sp>
    </p:spTree>
  </p:cSld>
  <p:clrMapOvr>
    <a:masterClrMapping/>
  </p:clrMapOvr>
  <p:transition spd="slow" advClick="0" advTm="5101">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3212976"/>
            <a:ext cx="7772400" cy="2232247"/>
          </a:xfrm>
        </p:spPr>
        <p:txBody>
          <a:bodyPr>
            <a:noAutofit/>
          </a:bodyPr>
          <a:lstStyle/>
          <a:p>
            <a:r>
              <a:rPr lang="es-ES" sz="3200" dirty="0" smtClean="0"/>
              <a:t> </a:t>
            </a:r>
            <a:r>
              <a:rPr lang="es-ES" sz="3200" dirty="0" smtClean="0"/>
              <a:t>miles de trabajadoras textiles decidieron salir a las calles de Nueva York con el lema 'Pan y rosas' para </a:t>
            </a:r>
            <a:r>
              <a:rPr lang="es-ES" sz="3200" b="1" dirty="0" smtClean="0"/>
              <a:t>protestar </a:t>
            </a:r>
            <a:r>
              <a:rPr lang="es-ES" sz="3200" dirty="0" smtClean="0"/>
              <a:t>por las míseras condiciones laborales y reivindicar un </a:t>
            </a:r>
            <a:r>
              <a:rPr lang="es-ES" sz="3200" b="1" dirty="0" smtClean="0"/>
              <a:t>recorte del horario</a:t>
            </a:r>
            <a:r>
              <a:rPr lang="es-ES" sz="3200" dirty="0" smtClean="0"/>
              <a:t> y el </a:t>
            </a:r>
            <a:r>
              <a:rPr lang="es-ES" sz="3200" b="1" dirty="0" smtClean="0"/>
              <a:t>fin del trabajo infantil</a:t>
            </a:r>
            <a:r>
              <a:rPr lang="es-ES" sz="3200" dirty="0" smtClean="0"/>
              <a:t>.</a:t>
            </a:r>
            <a:endParaRPr lang="es-ES" sz="3200" dirty="0"/>
          </a:p>
        </p:txBody>
      </p:sp>
      <p:pic>
        <p:nvPicPr>
          <p:cNvPr id="4" name="3 Imagen" descr="https://upload.wikimedia.org/wikipedia/commons/thumb/7/7e/Lawrence_strike%2C_strikers%2C_marching_in_the_city_1912.jpg/220px-Lawrence_strike%2C_strikers%2C_marching_in_the_city_1912.jpg"/>
          <p:cNvPicPr/>
          <p:nvPr/>
        </p:nvPicPr>
        <p:blipFill>
          <a:blip r:embed="rId2" cstate="print"/>
          <a:srcRect/>
          <a:stretch>
            <a:fillRect/>
          </a:stretch>
        </p:blipFill>
        <p:spPr bwMode="auto">
          <a:xfrm>
            <a:off x="611560" y="332656"/>
            <a:ext cx="3816424" cy="2736304"/>
          </a:xfrm>
          <a:prstGeom prst="rect">
            <a:avLst/>
          </a:prstGeom>
          <a:noFill/>
          <a:ln w="9525">
            <a:noFill/>
            <a:miter lim="800000"/>
            <a:headEnd/>
            <a:tailEnd/>
          </a:ln>
        </p:spPr>
      </p:pic>
      <p:sp>
        <p:nvSpPr>
          <p:cNvPr id="5" name="4 Rectángulo"/>
          <p:cNvSpPr/>
          <p:nvPr/>
        </p:nvSpPr>
        <p:spPr>
          <a:xfrm>
            <a:off x="5004048" y="1340768"/>
            <a:ext cx="3528392" cy="1323439"/>
          </a:xfrm>
          <a:prstGeom prst="rect">
            <a:avLst/>
          </a:prstGeom>
        </p:spPr>
        <p:txBody>
          <a:bodyPr wrap="square">
            <a:spAutoFit/>
          </a:bodyPr>
          <a:lstStyle/>
          <a:p>
            <a:r>
              <a:rPr lang="es-ES" sz="4000" dirty="0" smtClean="0"/>
              <a:t>El </a:t>
            </a:r>
            <a:r>
              <a:rPr lang="es-ES" sz="4000" b="1" dirty="0" smtClean="0"/>
              <a:t>8 de marzo de </a:t>
            </a:r>
            <a:r>
              <a:rPr lang="es-ES" sz="4000" b="1" dirty="0" smtClean="0"/>
              <a:t>1857,</a:t>
            </a:r>
            <a:endParaRPr lang="es-ES" sz="4000" dirty="0"/>
          </a:p>
        </p:txBody>
      </p:sp>
    </p:spTree>
  </p:cSld>
  <p:clrMapOvr>
    <a:masterClrMapping/>
  </p:clrMapOvr>
  <p:transition spd="slow" advTm="8502">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53536"/>
            <a:ext cx="8208912" cy="1143000"/>
          </a:xfrm>
        </p:spPr>
        <p:txBody>
          <a:bodyPr>
            <a:noAutofit/>
          </a:bodyPr>
          <a:lstStyle/>
          <a:p>
            <a:pPr algn="just"/>
            <a:r>
              <a:rPr lang="es-ES" sz="4800" dirty="0" smtClean="0"/>
              <a:t>El 25 DE </a:t>
            </a:r>
            <a:r>
              <a:rPr lang="es-ES" sz="4800" dirty="0" smtClean="0"/>
              <a:t>MARZO </a:t>
            </a:r>
            <a:r>
              <a:rPr lang="es-ES" sz="4800" dirty="0" smtClean="0"/>
              <a:t>DE 1911</a:t>
            </a:r>
            <a:r>
              <a:rPr lang="es-ES" sz="2400" dirty="0" smtClean="0"/>
              <a:t>, </a:t>
            </a:r>
            <a:endParaRPr lang="es-ES" sz="2400" dirty="0"/>
          </a:p>
        </p:txBody>
      </p:sp>
      <p:pic>
        <p:nvPicPr>
          <p:cNvPr id="5" name="4 Marcador de contenido" descr="http://1.bp.blogspot.com/-gTE8JC-i4NU/UTn1W5bSZUI/AAAAAAAAOSg/7KmgoXQpZHc/s1600/triangle-shirtwaist-factory-fire.jpg"/>
          <p:cNvPicPr>
            <a:picLocks noGrp="1"/>
          </p:cNvPicPr>
          <p:nvPr>
            <p:ph sz="half" idx="1"/>
          </p:nvPr>
        </p:nvPicPr>
        <p:blipFill>
          <a:blip r:embed="rId2" cstate="print"/>
          <a:srcRect/>
          <a:stretch>
            <a:fillRect/>
          </a:stretch>
        </p:blipFill>
        <p:spPr bwMode="auto">
          <a:xfrm>
            <a:off x="457200" y="1686119"/>
            <a:ext cx="4038600" cy="4446199"/>
          </a:xfrm>
          <a:prstGeom prst="rect">
            <a:avLst/>
          </a:prstGeom>
          <a:noFill/>
          <a:ln w="9525">
            <a:noFill/>
            <a:miter lim="800000"/>
            <a:headEnd/>
            <a:tailEnd/>
          </a:ln>
        </p:spPr>
      </p:pic>
      <p:pic>
        <p:nvPicPr>
          <p:cNvPr id="6" name="5 Marcador de contenido" descr="http://www.catacultural.com/wp-content/uploads/2014/03/8marzo21.jpg"/>
          <p:cNvPicPr>
            <a:picLocks noGrp="1"/>
          </p:cNvPicPr>
          <p:nvPr>
            <p:ph sz="half" idx="2"/>
          </p:nvPr>
        </p:nvPicPr>
        <p:blipFill>
          <a:blip r:embed="rId3" cstate="print"/>
          <a:srcRect/>
          <a:stretch>
            <a:fillRect/>
          </a:stretch>
        </p:blipFill>
        <p:spPr bwMode="auto">
          <a:xfrm>
            <a:off x="4644008" y="3284984"/>
            <a:ext cx="4038600" cy="2827020"/>
          </a:xfrm>
          <a:prstGeom prst="rect">
            <a:avLst/>
          </a:prstGeom>
          <a:noFill/>
          <a:ln w="9525">
            <a:noFill/>
            <a:miter lim="800000"/>
            <a:headEnd/>
            <a:tailEnd/>
          </a:ln>
        </p:spPr>
      </p:pic>
      <p:sp>
        <p:nvSpPr>
          <p:cNvPr id="7" name="6 CuadroTexto"/>
          <p:cNvSpPr txBox="1"/>
          <p:nvPr/>
        </p:nvSpPr>
        <p:spPr>
          <a:xfrm>
            <a:off x="4716016" y="1484784"/>
            <a:ext cx="3888432" cy="1631216"/>
          </a:xfrm>
          <a:prstGeom prst="rect">
            <a:avLst/>
          </a:prstGeom>
          <a:noFill/>
        </p:spPr>
        <p:txBody>
          <a:bodyPr wrap="square" rtlCol="0">
            <a:spAutoFit/>
          </a:bodyPr>
          <a:lstStyle/>
          <a:p>
            <a:r>
              <a:rPr lang="es-ES" sz="2000" dirty="0" smtClean="0"/>
              <a:t>un incendio de una fábrica de camisas de Nueva </a:t>
            </a:r>
            <a:r>
              <a:rPr lang="es-ES" sz="2000" dirty="0" smtClean="0"/>
              <a:t>York, </a:t>
            </a:r>
            <a:r>
              <a:rPr lang="es-ES" sz="2000" dirty="0" smtClean="0"/>
              <a:t>en el que murieron 146 </a:t>
            </a:r>
            <a:r>
              <a:rPr lang="es-ES" sz="2000" dirty="0" smtClean="0"/>
              <a:t>mujeres, </a:t>
            </a:r>
            <a:r>
              <a:rPr lang="es-ES" sz="2000" dirty="0" smtClean="0"/>
              <a:t>marcó la lucha por los derechos de la mujer</a:t>
            </a:r>
            <a:endParaRPr lang="es-ES" sz="2000" dirty="0"/>
          </a:p>
        </p:txBody>
      </p:sp>
    </p:spTree>
  </p:cSld>
  <p:clrMapOvr>
    <a:masterClrMapping/>
  </p:clrMapOvr>
  <p:transition spd="slow" advTm="8346">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98230"/>
            <a:ext cx="8784976" cy="5739082"/>
          </a:xfrm>
        </p:spPr>
        <p:txBody>
          <a:bodyPr>
            <a:noAutofit/>
          </a:bodyPr>
          <a:lstStyle/>
          <a:p>
            <a:pPr algn="just"/>
            <a:r>
              <a:rPr lang="es-ES" sz="3200" dirty="0" smtClean="0">
                <a:solidFill>
                  <a:srgbClr val="FFC000"/>
                </a:solidFill>
              </a:rPr>
              <a:t>Como consecuencia de la decisión adoptada en Copenhague el año anterior, el </a:t>
            </a:r>
            <a:r>
              <a:rPr lang="es-ES" sz="3200" dirty="0" smtClean="0">
                <a:solidFill>
                  <a:srgbClr val="FFC000"/>
                </a:solidFill>
              </a:rPr>
              <a:t>DÍA INTERNACIONAL DE LA MUJER se </a:t>
            </a:r>
            <a:r>
              <a:rPr lang="es-ES" sz="3200" dirty="0" smtClean="0">
                <a:solidFill>
                  <a:srgbClr val="FFC000"/>
                </a:solidFill>
              </a:rPr>
              <a:t>celebró por primera vez el </a:t>
            </a:r>
            <a:r>
              <a:rPr lang="es-ES" sz="3200" dirty="0" smtClean="0">
                <a:solidFill>
                  <a:schemeClr val="bg1"/>
                </a:solidFill>
              </a:rPr>
              <a:t>19 DE MARZO DE 1911 </a:t>
            </a:r>
            <a:r>
              <a:rPr lang="es-ES" sz="3200" dirty="0" smtClean="0">
                <a:solidFill>
                  <a:srgbClr val="FFC000"/>
                </a:solidFill>
              </a:rPr>
              <a:t>en</a:t>
            </a:r>
            <a:r>
              <a:rPr lang="es-ES" sz="3200" dirty="0" smtClean="0">
                <a:solidFill>
                  <a:srgbClr val="FFC000"/>
                </a:solidFill>
              </a:rPr>
              <a:t> </a:t>
            </a:r>
            <a:r>
              <a:rPr lang="es-ES" sz="3200" dirty="0" smtClean="0">
                <a:solidFill>
                  <a:srgbClr val="FFC000"/>
                </a:solidFill>
              </a:rPr>
              <a:t>Alemania, Suiza, Austria y Dinamarca,</a:t>
            </a:r>
            <a:r>
              <a:rPr lang="es-ES" sz="3200" dirty="0" smtClean="0">
                <a:solidFill>
                  <a:srgbClr val="FFC000"/>
                </a:solidFill>
                <a:effectLst/>
              </a:rPr>
              <a:t> </a:t>
            </a:r>
            <a:r>
              <a:rPr lang="es-ES" sz="3200" dirty="0" smtClean="0">
                <a:solidFill>
                  <a:srgbClr val="FFC000"/>
                </a:solidFill>
              </a:rPr>
              <a:t>con mítines a los que asistieron más de un millón de personas, que exigieron para las mujeres el derecho </a:t>
            </a:r>
            <a:r>
              <a:rPr lang="es-ES" sz="3200" dirty="0" smtClean="0">
                <a:solidFill>
                  <a:srgbClr val="FFC000"/>
                </a:solidFill>
              </a:rPr>
              <a:t>a </a:t>
            </a:r>
            <a:r>
              <a:rPr lang="es-ES" sz="3200" dirty="0" smtClean="0">
                <a:solidFill>
                  <a:srgbClr val="FFC000"/>
                </a:solidFill>
              </a:rPr>
              <a:t>voto y el </a:t>
            </a:r>
            <a:r>
              <a:rPr lang="es-ES" sz="3200" dirty="0" smtClean="0">
                <a:solidFill>
                  <a:srgbClr val="FFC000"/>
                </a:solidFill>
              </a:rPr>
              <a:t>derecho a </a:t>
            </a:r>
            <a:r>
              <a:rPr lang="es-ES" sz="3200" dirty="0" smtClean="0">
                <a:solidFill>
                  <a:srgbClr val="FFC000"/>
                </a:solidFill>
              </a:rPr>
              <a:t>ocupar cargos </a:t>
            </a:r>
            <a:r>
              <a:rPr lang="es-ES" sz="3200" dirty="0" smtClean="0">
                <a:solidFill>
                  <a:srgbClr val="FFC000"/>
                </a:solidFill>
              </a:rPr>
              <a:t>públicos, al </a:t>
            </a:r>
            <a:r>
              <a:rPr lang="es-ES" sz="3200" dirty="0" smtClean="0">
                <a:solidFill>
                  <a:srgbClr val="FFC000"/>
                </a:solidFill>
              </a:rPr>
              <a:t>trabajo, a la formación profesional y a la no discriminación laboral. </a:t>
            </a:r>
            <a:endParaRPr lang="es-ES" sz="3200" dirty="0">
              <a:solidFill>
                <a:srgbClr val="FFC000"/>
              </a:solidFill>
            </a:endParaRPr>
          </a:p>
        </p:txBody>
      </p:sp>
    </p:spTree>
  </p:cSld>
  <p:clrMapOvr>
    <a:masterClrMapping/>
  </p:clrMapOvr>
  <p:transition spd="slow" advTm="14617">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943216"/>
          </a:xfrm>
        </p:spPr>
        <p:txBody>
          <a:bodyPr>
            <a:normAutofit fontScale="90000"/>
          </a:bodyPr>
          <a:lstStyle/>
          <a:p>
            <a:pPr algn="l"/>
            <a:r>
              <a:rPr lang="es-ES" dirty="0" smtClean="0"/>
              <a:t/>
            </a:r>
            <a:br>
              <a:rPr lang="es-ES" dirty="0" smtClean="0"/>
            </a:br>
            <a:r>
              <a:rPr lang="es-ES" dirty="0" smtClean="0"/>
              <a:t/>
            </a:r>
            <a:br>
              <a:rPr lang="es-ES" dirty="0" smtClean="0"/>
            </a:br>
            <a:r>
              <a:rPr lang="es-ES" sz="3100" dirty="0" smtClean="0"/>
              <a:t>D</a:t>
            </a:r>
            <a:r>
              <a:rPr lang="es-ES" sz="3100" dirty="0" smtClean="0"/>
              <a:t>esde </a:t>
            </a:r>
            <a:r>
              <a:rPr lang="es-ES" sz="3100" dirty="0" smtClean="0"/>
              <a:t>entonces se ha extendido a otros </a:t>
            </a:r>
            <a:r>
              <a:rPr lang="es-ES" sz="3100" dirty="0" smtClean="0"/>
              <a:t>muchos países </a:t>
            </a:r>
            <a:r>
              <a:rPr lang="es-ES" sz="3100" dirty="0" smtClean="0"/>
              <a:t>y </a:t>
            </a:r>
            <a:r>
              <a:rPr lang="es-ES" sz="3100" dirty="0" smtClean="0"/>
              <a:t>continentes</a:t>
            </a:r>
            <a:r>
              <a:rPr lang="es-ES" sz="2200" dirty="0" smtClean="0"/>
              <a:t/>
            </a:r>
            <a:br>
              <a:rPr lang="es-ES" sz="2200" dirty="0" smtClean="0"/>
            </a:br>
            <a:endParaRPr lang="es-ES" sz="2200" dirty="0"/>
          </a:p>
        </p:txBody>
      </p:sp>
      <p:pic>
        <p:nvPicPr>
          <p:cNvPr id="4" name="3 Marcador de contenido" descr="Resultado de imagen de imagenes historicas dia de la mujer 2020"/>
          <p:cNvPicPr>
            <a:picLocks noGrp="1"/>
          </p:cNvPicPr>
          <p:nvPr>
            <p:ph idx="1"/>
          </p:nvPr>
        </p:nvPicPr>
        <p:blipFill>
          <a:blip r:embed="rId2" cstate="print"/>
          <a:srcRect/>
          <a:stretch>
            <a:fillRect/>
          </a:stretch>
        </p:blipFill>
        <p:spPr bwMode="auto">
          <a:xfrm>
            <a:off x="395536" y="1412776"/>
            <a:ext cx="8352928" cy="4824536"/>
          </a:xfrm>
          <a:prstGeom prst="rect">
            <a:avLst/>
          </a:prstGeom>
          <a:noFill/>
          <a:ln w="9525">
            <a:noFill/>
            <a:miter lim="800000"/>
            <a:headEnd/>
            <a:tailEnd/>
          </a:ln>
        </p:spPr>
      </p:pic>
    </p:spTree>
  </p:cSld>
  <p:clrMapOvr>
    <a:masterClrMapping/>
  </p:clrMapOvr>
  <p:transition spd="slow" advTm="5351">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556792"/>
            <a:ext cx="4258816" cy="4615408"/>
          </a:xfrm>
        </p:spPr>
        <p:txBody>
          <a:bodyPr>
            <a:normAutofit lnSpcReduction="10000"/>
          </a:bodyPr>
          <a:lstStyle/>
          <a:p>
            <a:r>
              <a:rPr lang="es-ES" sz="3200" dirty="0" smtClean="0"/>
              <a:t>El </a:t>
            </a:r>
            <a:r>
              <a:rPr lang="es-ES" sz="3200" b="1" dirty="0" smtClean="0"/>
              <a:t>Día de las Mujeres Trabajadoras de 1917,</a:t>
            </a:r>
            <a:r>
              <a:rPr lang="es-ES" sz="3200" dirty="0" smtClean="0"/>
              <a:t> las rusas levantaron la antorcha de la revolución proletaria y prendieron fuego al </a:t>
            </a:r>
            <a:r>
              <a:rPr lang="es-ES" sz="3200" dirty="0" smtClean="0"/>
              <a:t>mundo.</a:t>
            </a:r>
            <a:endParaRPr lang="es-ES" sz="3200" dirty="0"/>
          </a:p>
        </p:txBody>
      </p:sp>
      <p:pic>
        <p:nvPicPr>
          <p:cNvPr id="5" name="4 Marcador de contenido" descr="https://historia-arte.com/_/eyJ0eXAiOiJKV1QiLCJhbGciOiJIUzI1NiJ9.eyJpbSI6WyJcL3JlcG9ydGFnZVwvaW1hZ2VGaWxlXC8xMTk3LmpwZyIsInJlc2l6ZSw4ODAsODgwIl19.USej2t4CV6vk6PgQpRKwhCQJwtw50icQmEYgCY2d0Qo.jpg"/>
          <p:cNvPicPr>
            <a:picLocks noGrp="1"/>
          </p:cNvPicPr>
          <p:nvPr>
            <p:ph sz="half" idx="2"/>
          </p:nvPr>
        </p:nvPicPr>
        <p:blipFill>
          <a:blip r:embed="rId2" cstate="print"/>
          <a:srcRect/>
          <a:stretch>
            <a:fillRect/>
          </a:stretch>
        </p:blipFill>
        <p:spPr bwMode="auto">
          <a:xfrm>
            <a:off x="5076056" y="1412776"/>
            <a:ext cx="3600400" cy="4759424"/>
          </a:xfrm>
          <a:prstGeom prst="rect">
            <a:avLst/>
          </a:prstGeom>
          <a:noFill/>
          <a:ln w="9525">
            <a:noFill/>
            <a:miter lim="800000"/>
            <a:headEnd/>
            <a:tailEnd/>
          </a:ln>
        </p:spPr>
      </p:pic>
      <p:sp>
        <p:nvSpPr>
          <p:cNvPr id="7" name="6 CuadroTexto"/>
          <p:cNvSpPr txBox="1"/>
          <p:nvPr/>
        </p:nvSpPr>
        <p:spPr>
          <a:xfrm>
            <a:off x="395536" y="332656"/>
            <a:ext cx="8496944" cy="830997"/>
          </a:xfrm>
          <a:prstGeom prst="rect">
            <a:avLst/>
          </a:prstGeom>
          <a:noFill/>
        </p:spPr>
        <p:txBody>
          <a:bodyPr wrap="square" rtlCol="0">
            <a:spAutoFit/>
          </a:bodyPr>
          <a:lstStyle/>
          <a:p>
            <a:r>
              <a:rPr lang="es-ES" sz="2400" b="1" dirty="0" smtClean="0">
                <a:solidFill>
                  <a:schemeClr val="bg1">
                    <a:lumMod val="85000"/>
                    <a:lumOff val="15000"/>
                  </a:schemeClr>
                </a:solidFill>
              </a:rPr>
              <a:t>Rusia</a:t>
            </a:r>
            <a:r>
              <a:rPr lang="es-ES" sz="2400" dirty="0" smtClean="0">
                <a:solidFill>
                  <a:schemeClr val="bg1">
                    <a:lumMod val="85000"/>
                    <a:lumOff val="15000"/>
                  </a:schemeClr>
                </a:solidFill>
              </a:rPr>
              <a:t> adoptó el Día de la Mujer tras la Revolución comunista de 1917</a:t>
            </a:r>
            <a:endParaRPr lang="es-ES" sz="2400" dirty="0">
              <a:solidFill>
                <a:schemeClr val="bg1">
                  <a:lumMod val="85000"/>
                  <a:lumOff val="15000"/>
                </a:schemeClr>
              </a:solidFill>
            </a:endParaRPr>
          </a:p>
        </p:txBody>
      </p:sp>
    </p:spTree>
  </p:cSld>
  <p:clrMapOvr>
    <a:masterClrMapping/>
  </p:clrMapOvr>
  <p:transition spd="slow" advTm="10515">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53536"/>
            <a:ext cx="8712968" cy="1143000"/>
          </a:xfrm>
        </p:spPr>
        <p:txBody>
          <a:bodyPr>
            <a:noAutofit/>
          </a:bodyPr>
          <a:lstStyle/>
          <a:p>
            <a:pPr algn="l"/>
            <a:r>
              <a:rPr lang="es-ES" sz="3600" dirty="0" smtClean="0">
                <a:solidFill>
                  <a:schemeClr val="bg1"/>
                </a:solidFill>
              </a:rPr>
              <a:t>En</a:t>
            </a:r>
            <a:r>
              <a:rPr lang="es-ES" sz="3600" b="1" dirty="0" smtClean="0">
                <a:solidFill>
                  <a:schemeClr val="bg1"/>
                </a:solidFill>
              </a:rPr>
              <a:t> China</a:t>
            </a:r>
            <a:r>
              <a:rPr lang="es-ES" sz="3600" dirty="0" smtClean="0">
                <a:solidFill>
                  <a:schemeClr val="bg1"/>
                </a:solidFill>
              </a:rPr>
              <a:t> se conmemora desde 1922</a:t>
            </a:r>
            <a:endParaRPr lang="es-ES" sz="3600" dirty="0">
              <a:solidFill>
                <a:schemeClr val="bg1"/>
              </a:solidFill>
            </a:endParaRPr>
          </a:p>
        </p:txBody>
      </p:sp>
      <p:pic>
        <p:nvPicPr>
          <p:cNvPr id="7" name="6 Marcador de contenido" descr="http://www.laizquierdadiario.com/local/cache-vignettes/L701xH395/arton103489-32f98.jpg?1575969002"/>
          <p:cNvPicPr>
            <a:picLocks noGrp="1"/>
          </p:cNvPicPr>
          <p:nvPr>
            <p:ph sz="half" idx="2"/>
          </p:nvPr>
        </p:nvPicPr>
        <p:blipFill>
          <a:blip r:embed="rId2" cstate="print"/>
          <a:srcRect/>
          <a:stretch>
            <a:fillRect/>
          </a:stretch>
        </p:blipFill>
        <p:spPr bwMode="auto">
          <a:xfrm>
            <a:off x="971600" y="1844824"/>
            <a:ext cx="7416824" cy="4392488"/>
          </a:xfrm>
          <a:prstGeom prst="rect">
            <a:avLst/>
          </a:prstGeom>
          <a:noFill/>
          <a:ln w="9525">
            <a:noFill/>
            <a:miter lim="800000"/>
            <a:headEnd/>
            <a:tailEnd/>
          </a:ln>
        </p:spPr>
      </p:pic>
    </p:spTree>
  </p:cSld>
  <p:clrMapOvr>
    <a:masterClrMapping/>
  </p:clrMapOvr>
  <p:transition spd="slow" advTm="4165">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55576" y="4941168"/>
            <a:ext cx="7772400" cy="1509712"/>
          </a:xfrm>
        </p:spPr>
        <p:txBody>
          <a:bodyPr>
            <a:normAutofit lnSpcReduction="10000"/>
          </a:bodyPr>
          <a:lstStyle/>
          <a:p>
            <a:r>
              <a:rPr lang="es-ES" dirty="0" smtClean="0"/>
              <a:t>El Día Internacional de la Mujer ha adquirido a lo largo del siglo XX una dimensión mundial. </a:t>
            </a:r>
            <a:endParaRPr lang="es-ES" dirty="0" smtClean="0"/>
          </a:p>
          <a:p>
            <a:r>
              <a:rPr lang="es-ES" dirty="0" smtClean="0"/>
              <a:t>El </a:t>
            </a:r>
            <a:r>
              <a:rPr lang="es-ES" dirty="0" smtClean="0"/>
              <a:t>movimiento internacional en defensa de sus derechos es creciente y reforzado por la </a:t>
            </a:r>
            <a:r>
              <a:rPr lang="es-ES" b="1" dirty="0" smtClean="0">
                <a:solidFill>
                  <a:schemeClr val="bg1">
                    <a:lumMod val="85000"/>
                    <a:lumOff val="15000"/>
                  </a:schemeClr>
                </a:solidFill>
              </a:rPr>
              <a:t>ORGANIZACIÓN DE NACIONES UNIDAS</a:t>
            </a:r>
            <a:r>
              <a:rPr lang="es-ES" dirty="0" smtClean="0"/>
              <a:t>, que ha celebrado cuatro conferencias sobre la mujer.</a:t>
            </a:r>
          </a:p>
          <a:p>
            <a:endParaRPr lang="es-ES" dirty="0"/>
          </a:p>
        </p:txBody>
      </p:sp>
      <p:pic>
        <p:nvPicPr>
          <p:cNvPr id="4" name="3 Imagen" descr="Resultado de imagen de conferencia de beijing sobre la mujer 1995"/>
          <p:cNvPicPr/>
          <p:nvPr/>
        </p:nvPicPr>
        <p:blipFill>
          <a:blip r:embed="rId2" cstate="print"/>
          <a:srcRect/>
          <a:stretch>
            <a:fillRect/>
          </a:stretch>
        </p:blipFill>
        <p:spPr bwMode="auto">
          <a:xfrm>
            <a:off x="971600" y="476672"/>
            <a:ext cx="7200800" cy="4320480"/>
          </a:xfrm>
          <a:prstGeom prst="rect">
            <a:avLst/>
          </a:prstGeom>
          <a:noFill/>
          <a:ln w="9525">
            <a:noFill/>
            <a:miter lim="800000"/>
            <a:headEnd/>
            <a:tailEnd/>
          </a:ln>
        </p:spPr>
      </p:pic>
    </p:spTree>
  </p:cSld>
  <p:clrMapOvr>
    <a:masterClrMapping/>
  </p:clrMapOvr>
  <p:transition spd="slow" advTm="10374">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253</TotalTime>
  <Words>361</Words>
  <Application>Microsoft Office PowerPoint</Application>
  <PresentationFormat>Presentación en pantalla (4:3)</PresentationFormat>
  <Paragraphs>48</Paragraphs>
  <Slides>17</Slides>
  <Notes>0</Notes>
  <HiddenSlides>0</HiddenSlides>
  <MMClips>1</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Fundición</vt:lpstr>
      <vt:lpstr>Diapositiva 1</vt:lpstr>
      <vt:lpstr>Día Internacional de la Mujer  </vt:lpstr>
      <vt:lpstr>Diapositiva 3</vt:lpstr>
      <vt:lpstr>El 25 DE MARZO DE 1911, </vt:lpstr>
      <vt:lpstr>Como consecuencia de la decisión adoptada en Copenhague el año anterior, el DÍA INTERNACIONAL DE LA MUJER se celebró por primera vez el 19 DE MARZO DE 1911 en Alemania, Suiza, Austria y Dinamarca, con mítines a los que asistieron más de un millón de personas, que exigieron para las mujeres el derecho a voto y el derecho a ocupar cargos públicos, al trabajo, a la formación profesional y a la no discriminación laboral. </vt:lpstr>
      <vt:lpstr>  Desde entonces se ha extendido a otros muchos países y continentes </vt:lpstr>
      <vt:lpstr>Diapositiva 7</vt:lpstr>
      <vt:lpstr>En China se conmemora desde 1922</vt:lpstr>
      <vt:lpstr>Diapositiva 9</vt:lpstr>
      <vt:lpstr>INSTITUCIONALIZACIÓN</vt:lpstr>
      <vt:lpstr>LOS DOCE OBJETIVOS DE BEIJING</vt:lpstr>
      <vt:lpstr>En 1975, la ONU comenzó a celebrar el Día Internacional de la Mujer.   En 1977, la Asamblea General de la ONU proclamó el ocho de marzo como el Día Internacional por los Derechos de la Mujer y la Paz Internacional. </vt:lpstr>
      <vt:lpstr>Diapositiva 13</vt:lpstr>
      <vt:lpstr>Diapositiva 14</vt:lpstr>
      <vt:lpstr>8de marzo de 2020</vt:lpstr>
      <vt:lpstr>Diapositiva 16</vt:lpstr>
      <vt:lpstr>ONU MUJERES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27</cp:revision>
  <dcterms:created xsi:type="dcterms:W3CDTF">2020-03-08T16:22:23Z</dcterms:created>
  <dcterms:modified xsi:type="dcterms:W3CDTF">2020-03-08T20:43:15Z</dcterms:modified>
</cp:coreProperties>
</file>